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6"/>
  </p:notesMasterIdLst>
  <p:sldIdLst>
    <p:sldId id="377" r:id="rId2"/>
    <p:sldId id="257" r:id="rId3"/>
    <p:sldId id="378" r:id="rId4"/>
    <p:sldId id="379" r:id="rId5"/>
    <p:sldId id="387" r:id="rId6"/>
    <p:sldId id="390" r:id="rId7"/>
    <p:sldId id="388" r:id="rId8"/>
    <p:sldId id="392" r:id="rId9"/>
    <p:sldId id="389" r:id="rId10"/>
    <p:sldId id="391" r:id="rId11"/>
    <p:sldId id="394" r:id="rId12"/>
    <p:sldId id="380" r:id="rId13"/>
    <p:sldId id="393" r:id="rId14"/>
    <p:sldId id="385" r:id="rId15"/>
    <p:sldId id="381" r:id="rId16"/>
    <p:sldId id="396" r:id="rId17"/>
    <p:sldId id="397" r:id="rId18"/>
    <p:sldId id="398" r:id="rId19"/>
    <p:sldId id="382" r:id="rId20"/>
    <p:sldId id="400" r:id="rId21"/>
    <p:sldId id="395" r:id="rId22"/>
    <p:sldId id="383" r:id="rId23"/>
    <p:sldId id="384" r:id="rId24"/>
    <p:sldId id="404" r:id="rId25"/>
    <p:sldId id="403" r:id="rId26"/>
    <p:sldId id="386" r:id="rId27"/>
    <p:sldId id="405" r:id="rId28"/>
    <p:sldId id="402" r:id="rId29"/>
    <p:sldId id="406" r:id="rId30"/>
    <p:sldId id="407" r:id="rId31"/>
    <p:sldId id="408" r:id="rId32"/>
    <p:sldId id="409" r:id="rId33"/>
    <p:sldId id="399" r:id="rId34"/>
    <p:sldId id="401"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37" autoAdjust="0"/>
    <p:restoredTop sz="94624" autoAdjust="0"/>
  </p:normalViewPr>
  <p:slideViewPr>
    <p:cSldViewPr>
      <p:cViewPr varScale="1">
        <p:scale>
          <a:sx n="65" d="100"/>
          <a:sy n="65" d="100"/>
        </p:scale>
        <p:origin x="-840" y="-60"/>
      </p:cViewPr>
      <p:guideLst>
        <p:guide orient="horz" pos="2160"/>
        <p:guide pos="2880"/>
      </p:guideLst>
    </p:cSldViewPr>
  </p:slideViewPr>
  <p:outlineViewPr>
    <p:cViewPr>
      <p:scale>
        <a:sx n="33" d="100"/>
        <a:sy n="33" d="100"/>
      </p:scale>
      <p:origin x="0" y="247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791B8-ADD8-4C26-BC0A-9D5C02A5E9EE}" type="datetimeFigureOut">
              <a:rPr lang="fr-FR" smtClean="0"/>
              <a:pPr/>
              <a:t>21/10/2021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E9EF6-63A3-4B85-BC1D-113FBAA2937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17" name="Espace réservé du pied de page 16"/>
          <p:cNvSpPr>
            <a:spLocks noGrp="1"/>
          </p:cNvSpPr>
          <p:nvPr>
            <p:ph type="ftr" sz="quarter" idx="11"/>
          </p:nvPr>
        </p:nvSpPr>
        <p:spPr/>
        <p:txBody>
          <a:bodyPr/>
          <a:lstStyle/>
          <a:p>
            <a:endParaRPr lang="fr-BE"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21/10/2021</a:t>
            </a:fld>
            <a:endParaRPr lang="fr-BE"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pPr/>
              <a:t>21/10/2021</a:t>
            </a:fld>
            <a:endParaRPr lang="fr-BE"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WEjxkkB8Xs&amp;t=181s" TargetMode="External"/><Relationship Id="rId2" Type="http://schemas.openxmlformats.org/officeDocument/2006/relationships/hyperlink" Target="https://www.youtube.com/watch?v=_J8XM1_rOTg&amp;t=137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qJzHosAt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1ilfp2AxK8" TargetMode="External"/><Relationship Id="rId2" Type="http://schemas.openxmlformats.org/officeDocument/2006/relationships/hyperlink" Target="https://www.youtube.com/watch?v=AA5onlY2AZ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fhXBLNEKhs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j8tIRYH3qx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ransmettrelecinema.com/film/mecano-de-la-gener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lemonde.fr/culture/article/2020/10/08/buster-keaton-la-mecanique-d-un-genie-du-burlesque_6055305_3246.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40000"/>
                <a:satMod val="165000"/>
              </a:schemeClr>
            </a:gs>
            <a:gs pos="50000">
              <a:schemeClr val="bg1">
                <a:shade val="80000"/>
                <a:satMod val="155000"/>
              </a:schemeClr>
            </a:gs>
            <a:gs pos="100000">
              <a:schemeClr val="bg1">
                <a:tint val="95000"/>
                <a:satMod val="200000"/>
              </a:schemeClr>
            </a:gs>
          </a:gsLst>
          <a:lin ang="162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075240" cy="778098"/>
          </a:xfrm>
        </p:spPr>
        <p:txBody>
          <a:bodyPr>
            <a:normAutofit fontScale="90000"/>
          </a:bodyPr>
          <a:lstStyle/>
          <a:p>
            <a:pPr algn="ctr"/>
            <a:r>
              <a:rPr lang="fr-FR" sz="3200" dirty="0" smtClean="0"/>
              <a:t/>
            </a:r>
            <a:br>
              <a:rPr lang="fr-FR" sz="3200" dirty="0" smtClean="0"/>
            </a:br>
            <a:r>
              <a:rPr lang="fr-FR" sz="3200" dirty="0" smtClean="0"/>
              <a:t/>
            </a:r>
            <a:br>
              <a:rPr lang="fr-FR" sz="3200" dirty="0" smtClean="0"/>
            </a:br>
            <a:endParaRPr lang="fr-FR" sz="4400" b="1" dirty="0">
              <a:latin typeface="Calibri" pitchFamily="34" charset="0"/>
              <a:cs typeface="Calibri" pitchFamily="34" charset="0"/>
            </a:endParaRPr>
          </a:p>
        </p:txBody>
      </p:sp>
      <p:sp>
        <p:nvSpPr>
          <p:cNvPr id="6" name="Espace réservé du contenu 5"/>
          <p:cNvSpPr>
            <a:spLocks noGrp="1"/>
          </p:cNvSpPr>
          <p:nvPr>
            <p:ph sz="quarter" idx="1"/>
          </p:nvPr>
        </p:nvSpPr>
        <p:spPr>
          <a:xfrm>
            <a:off x="5786446" y="5000636"/>
            <a:ext cx="2643206" cy="1357322"/>
          </a:xfrm>
        </p:spPr>
        <p:txBody>
          <a:bodyPr>
            <a:normAutofit/>
          </a:bodyPr>
          <a:lstStyle/>
          <a:p>
            <a:pPr algn="r">
              <a:buNone/>
            </a:pPr>
            <a:r>
              <a:rPr lang="fr-FR" sz="2800" dirty="0" smtClean="0">
                <a:latin typeface="Bahnschrift Condensed" pitchFamily="34" charset="0"/>
              </a:rPr>
              <a:t>Formatrice : Annabelle RENOUD</a:t>
            </a:r>
          </a:p>
          <a:p>
            <a:endParaRPr lang="fr-FR" dirty="0"/>
          </a:p>
        </p:txBody>
      </p:sp>
      <p:sp>
        <p:nvSpPr>
          <p:cNvPr id="5" name="Rectangle 4"/>
          <p:cNvSpPr/>
          <p:nvPr/>
        </p:nvSpPr>
        <p:spPr>
          <a:xfrm>
            <a:off x="285720" y="357166"/>
            <a:ext cx="8643998" cy="1200329"/>
          </a:xfrm>
          <a:prstGeom prst="rect">
            <a:avLst/>
          </a:prstGeom>
        </p:spPr>
        <p:txBody>
          <a:bodyPr wrap="square">
            <a:spAutoFit/>
          </a:bodyPr>
          <a:lstStyle/>
          <a:p>
            <a:pPr algn="ctr"/>
            <a:r>
              <a:rPr lang="fr-FR" sz="3600" b="1" dirty="0" smtClean="0">
                <a:solidFill>
                  <a:srgbClr val="002060"/>
                </a:solidFill>
                <a:latin typeface="Bahnschrift Condensed" pitchFamily="34" charset="0"/>
              </a:rPr>
              <a:t>Formation Collège au Cinéma Saône-et-Loire</a:t>
            </a:r>
            <a:br>
              <a:rPr lang="fr-FR" sz="3600" b="1" dirty="0" smtClean="0">
                <a:solidFill>
                  <a:srgbClr val="002060"/>
                </a:solidFill>
                <a:latin typeface="Bahnschrift Condensed" pitchFamily="34" charset="0"/>
              </a:rPr>
            </a:br>
            <a:r>
              <a:rPr lang="fr-FR" sz="3600" b="1" dirty="0" smtClean="0">
                <a:solidFill>
                  <a:srgbClr val="002060"/>
                </a:solidFill>
                <a:latin typeface="Bahnschrift Condensed" pitchFamily="34" charset="0"/>
              </a:rPr>
              <a:t>6ème - 5ème / 2021-2022</a:t>
            </a:r>
            <a:endParaRPr lang="fr-FR" sz="3600" b="1" dirty="0">
              <a:solidFill>
                <a:srgbClr val="002060"/>
              </a:solidFill>
              <a:latin typeface="Bahnschrift Condensed" pitchFamily="34" charset="0"/>
            </a:endParaRPr>
          </a:p>
        </p:txBody>
      </p:sp>
      <p:pic>
        <p:nvPicPr>
          <p:cNvPr id="55298" name="Picture 2" descr="http://fr.web.img5.acsta.net/pictures/19/07/17/21/29/4347727.jpg"/>
          <p:cNvPicPr>
            <a:picLocks noChangeAspect="1" noChangeArrowheads="1"/>
          </p:cNvPicPr>
          <p:nvPr/>
        </p:nvPicPr>
        <p:blipFill>
          <a:blip r:embed="rId2"/>
          <a:srcRect/>
          <a:stretch>
            <a:fillRect/>
          </a:stretch>
        </p:blipFill>
        <p:spPr bwMode="auto">
          <a:xfrm>
            <a:off x="1071538" y="1714488"/>
            <a:ext cx="3071834" cy="4557617"/>
          </a:xfrm>
          <a:prstGeom prst="rect">
            <a:avLst/>
          </a:prstGeom>
          <a:noFill/>
        </p:spPr>
      </p:pic>
      <p:sp>
        <p:nvSpPr>
          <p:cNvPr id="8" name="ZoneTexte 7"/>
          <p:cNvSpPr txBox="1"/>
          <p:nvPr/>
        </p:nvSpPr>
        <p:spPr>
          <a:xfrm>
            <a:off x="4714876" y="2071678"/>
            <a:ext cx="3429024" cy="2554545"/>
          </a:xfrm>
          <a:prstGeom prst="rect">
            <a:avLst/>
          </a:prstGeom>
          <a:noFill/>
        </p:spPr>
        <p:txBody>
          <a:bodyPr wrap="square" rtlCol="0">
            <a:spAutoFit/>
          </a:bodyPr>
          <a:lstStyle/>
          <a:p>
            <a:r>
              <a:rPr lang="fr-FR" sz="4000" i="1" dirty="0" smtClean="0">
                <a:latin typeface="Bahnschrift" pitchFamily="34" charset="0"/>
              </a:rPr>
              <a:t>Le Mécano de la Générale</a:t>
            </a:r>
            <a:r>
              <a:rPr lang="fr-FR" sz="4000" dirty="0" smtClean="0">
                <a:latin typeface="Bahnschrift" pitchFamily="34" charset="0"/>
              </a:rPr>
              <a:t>, Buster Keaton (1926)</a:t>
            </a:r>
            <a:endParaRPr lang="fr-FR" sz="4000" dirty="0">
              <a:latin typeface="Bahnschrift"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Buster Keaton : </a:t>
            </a:r>
            <a:r>
              <a:rPr lang="fr-FR" sz="3700" b="1" dirty="0" smtClean="0">
                <a:solidFill>
                  <a:schemeClr val="tx1"/>
                </a:solidFill>
              </a:rPr>
              <a:t>la réhabilitation</a:t>
            </a:r>
            <a:endParaRPr lang="fr-FR" sz="3700"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142984"/>
            <a:ext cx="8572560" cy="5286412"/>
          </a:xfrm>
        </p:spPr>
        <p:txBody>
          <a:bodyPr>
            <a:noAutofit/>
          </a:bodyPr>
          <a:lstStyle/>
          <a:p>
            <a:pPr algn="just"/>
            <a:r>
              <a:rPr lang="fr-FR" sz="1800" dirty="0" smtClean="0">
                <a:latin typeface="+mj-lt"/>
              </a:rPr>
              <a:t>La légende raconte que les </a:t>
            </a:r>
            <a:r>
              <a:rPr lang="fr-FR" sz="1800" dirty="0" smtClean="0">
                <a:latin typeface="+mj-lt"/>
              </a:rPr>
              <a:t>films de Keaton auraient </a:t>
            </a:r>
            <a:r>
              <a:rPr lang="fr-FR" sz="1800" dirty="0" smtClean="0">
                <a:latin typeface="+mj-lt"/>
              </a:rPr>
              <a:t>brûlé. </a:t>
            </a:r>
            <a:r>
              <a:rPr lang="fr-FR" sz="1800" dirty="0" smtClean="0">
                <a:latin typeface="+mj-lt"/>
              </a:rPr>
              <a:t>James </a:t>
            </a:r>
            <a:r>
              <a:rPr lang="fr-FR" sz="1800" dirty="0" err="1" smtClean="0">
                <a:latin typeface="+mj-lt"/>
              </a:rPr>
              <a:t>Mason</a:t>
            </a:r>
            <a:r>
              <a:rPr lang="fr-FR" sz="1800" dirty="0" smtClean="0">
                <a:latin typeface="+mj-lt"/>
              </a:rPr>
              <a:t>, acteur, rachète l’une des maisons de Keaton et </a:t>
            </a:r>
            <a:r>
              <a:rPr lang="fr-FR" sz="1800" b="1" dirty="0" smtClean="0">
                <a:latin typeface="+mj-lt"/>
              </a:rPr>
              <a:t>retrouve </a:t>
            </a:r>
            <a:r>
              <a:rPr lang="fr-FR" sz="1800" b="1" dirty="0" smtClean="0">
                <a:latin typeface="+mj-lt"/>
              </a:rPr>
              <a:t>des copies </a:t>
            </a:r>
            <a:r>
              <a:rPr lang="fr-FR" sz="1800" b="1" dirty="0" smtClean="0">
                <a:latin typeface="+mj-lt"/>
              </a:rPr>
              <a:t>dans le sous-sol. </a:t>
            </a:r>
            <a:r>
              <a:rPr lang="fr-FR" sz="1800" dirty="0" smtClean="0">
                <a:latin typeface="+mj-lt"/>
              </a:rPr>
              <a:t>Keaton se retrouve </a:t>
            </a:r>
            <a:r>
              <a:rPr lang="fr-FR" sz="1800" dirty="0" smtClean="0">
                <a:latin typeface="+mj-lt"/>
              </a:rPr>
              <a:t>ensuite invité </a:t>
            </a:r>
            <a:r>
              <a:rPr lang="fr-FR" sz="1800" dirty="0" smtClean="0">
                <a:latin typeface="+mj-lt"/>
              </a:rPr>
              <a:t>dans des émissions dans les années 50-60, ce qui permet de le sortir de l’oubli.  </a:t>
            </a:r>
          </a:p>
          <a:p>
            <a:pPr algn="just"/>
            <a:r>
              <a:rPr lang="fr-FR" sz="1800" b="1" dirty="0" smtClean="0">
                <a:latin typeface="+mj-lt"/>
              </a:rPr>
              <a:t>Il recevra en 1959 un Oscar spécial pour sa contribution à l'art cinématographique</a:t>
            </a:r>
            <a:r>
              <a:rPr lang="fr-FR" sz="1800" dirty="0" smtClean="0">
                <a:latin typeface="+mj-lt"/>
              </a:rPr>
              <a:t>. En France c'est la Cinémathèque française qui lui rendra, en 1962, un hommage en sa </a:t>
            </a:r>
            <a:r>
              <a:rPr lang="fr-FR" sz="1800" dirty="0" smtClean="0">
                <a:latin typeface="+mj-lt"/>
              </a:rPr>
              <a:t>présence</a:t>
            </a:r>
            <a:r>
              <a:rPr lang="fr-FR" sz="1800" dirty="0" smtClean="0">
                <a:latin typeface="+mj-lt"/>
              </a:rPr>
              <a:t>. Il sera célébré de nouveau dans le monde entier, et mourra quatre ans plus tard en Californie, en février </a:t>
            </a:r>
            <a:r>
              <a:rPr lang="fr-FR" sz="1800" dirty="0" smtClean="0">
                <a:latin typeface="+mj-lt"/>
              </a:rPr>
              <a:t>1966 à 70 ans. </a:t>
            </a:r>
          </a:p>
          <a:p>
            <a:pPr algn="just"/>
            <a:r>
              <a:rPr lang="fr-FR" sz="1800" dirty="0" smtClean="0">
                <a:latin typeface="+mj-lt"/>
              </a:rPr>
              <a:t>Le </a:t>
            </a:r>
            <a:r>
              <a:rPr lang="fr-FR" sz="1800" dirty="0" smtClean="0">
                <a:latin typeface="+mj-lt"/>
              </a:rPr>
              <a:t>critique Serge </a:t>
            </a:r>
            <a:r>
              <a:rPr lang="fr-FR" sz="1800" dirty="0" err="1" smtClean="0">
                <a:latin typeface="+mj-lt"/>
              </a:rPr>
              <a:t>Daney</a:t>
            </a:r>
            <a:r>
              <a:rPr lang="fr-FR" sz="1800" dirty="0" smtClean="0">
                <a:latin typeface="+mj-lt"/>
              </a:rPr>
              <a:t> dira alors : « </a:t>
            </a:r>
            <a:r>
              <a:rPr lang="fr-FR" sz="1800" i="1" dirty="0" smtClean="0">
                <a:latin typeface="+mj-lt"/>
              </a:rPr>
              <a:t>Keaton est </a:t>
            </a:r>
            <a:r>
              <a:rPr lang="fr-FR" sz="1800" i="1" dirty="0" smtClean="0">
                <a:latin typeface="+mj-lt"/>
              </a:rPr>
              <a:t>entré in </a:t>
            </a:r>
            <a:r>
              <a:rPr lang="fr-FR" sz="1800" i="1" dirty="0" smtClean="0">
                <a:latin typeface="+mj-lt"/>
              </a:rPr>
              <a:t>extremis au panthéon des grands cinéastes. </a:t>
            </a:r>
            <a:r>
              <a:rPr lang="fr-FR" sz="1800" dirty="0" smtClean="0">
                <a:latin typeface="+mj-lt"/>
              </a:rPr>
              <a:t>»</a:t>
            </a:r>
            <a:endParaRPr lang="fr-FR" sz="1800" dirty="0" smtClean="0">
              <a:solidFill>
                <a:prstClr val="black"/>
              </a:solidFill>
              <a:latin typeface="+mj-lt"/>
            </a:endParaRPr>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b="1" dirty="0" smtClean="0"/>
              <a:t/>
            </a:r>
            <a:br>
              <a:rPr lang="fr-FR" b="1" dirty="0" smtClean="0"/>
            </a:br>
            <a:r>
              <a:rPr lang="fr-FR" b="1" dirty="0" smtClean="0">
                <a:solidFill>
                  <a:schemeClr val="tx1"/>
                </a:solidFill>
              </a:rPr>
              <a:t> </a:t>
            </a:r>
            <a:r>
              <a:rPr lang="fr-FR" b="1" dirty="0" smtClean="0">
                <a:solidFill>
                  <a:schemeClr val="tx1"/>
                </a:solidFill>
              </a:rPr>
              <a:t>L’art du gag </a:t>
            </a:r>
            <a:endParaRPr lang="fr-FR"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928670"/>
            <a:ext cx="8715436" cy="5643602"/>
          </a:xfrm>
        </p:spPr>
        <p:txBody>
          <a:bodyPr>
            <a:noAutofit/>
          </a:bodyPr>
          <a:lstStyle/>
          <a:p>
            <a:pPr algn="just">
              <a:buFont typeface="Wingdings" pitchFamily="2" charset="2"/>
              <a:buChar char="Ø"/>
            </a:pPr>
            <a:r>
              <a:rPr lang="fr-FR" sz="1700" i="1" dirty="0" smtClean="0">
                <a:latin typeface="+mj-lt"/>
                <a:cs typeface="Calibri" pitchFamily="34" charset="0"/>
              </a:rPr>
              <a:t>Visionner ce montage : </a:t>
            </a:r>
            <a:r>
              <a:rPr lang="fr-FR" sz="1700" i="1" dirty="0" smtClean="0">
                <a:latin typeface="+mj-lt"/>
                <a:cs typeface="Calibri" pitchFamily="34" charset="0"/>
                <a:hlinkClick r:id="rId2"/>
              </a:rPr>
              <a:t>https://www.youtube.com/watch?v=_</a:t>
            </a:r>
            <a:r>
              <a:rPr lang="fr-FR" sz="1700" i="1" dirty="0" smtClean="0">
                <a:latin typeface="+mj-lt"/>
                <a:cs typeface="Calibri" pitchFamily="34" charset="0"/>
                <a:hlinkClick r:id="rId2"/>
              </a:rPr>
              <a:t>J8XM1_rOTg&amp;t=137s</a:t>
            </a:r>
            <a:endParaRPr lang="fr-FR" sz="1700" i="1" dirty="0" smtClean="0">
              <a:latin typeface="+mj-lt"/>
              <a:cs typeface="Calibri" pitchFamily="34" charset="0"/>
            </a:endParaRPr>
          </a:p>
          <a:p>
            <a:pPr algn="just">
              <a:buFont typeface="Wingdings" pitchFamily="2" charset="2"/>
              <a:buChar char="Ø"/>
            </a:pPr>
            <a:r>
              <a:rPr lang="fr-FR" sz="1700" i="1" dirty="0" smtClean="0">
                <a:latin typeface="+mj-lt"/>
                <a:cs typeface="Calibri" pitchFamily="34" charset="0"/>
              </a:rPr>
              <a:t>Comment définir l’art du gag chez Keaton ? </a:t>
            </a:r>
          </a:p>
          <a:p>
            <a:pPr algn="just"/>
            <a:r>
              <a:rPr lang="fr-FR" sz="1700" dirty="0" smtClean="0">
                <a:latin typeface="+mj-lt"/>
              </a:rPr>
              <a:t>Keaton évitait les intertitres (240 en moyenne par film / 56 au + pour lui</a:t>
            </a:r>
            <a:r>
              <a:rPr lang="fr-FR" sz="1700" dirty="0" smtClean="0">
                <a:latin typeface="+mj-lt"/>
              </a:rPr>
              <a:t>) :  </a:t>
            </a:r>
            <a:r>
              <a:rPr lang="fr-FR" sz="1700" dirty="0" smtClean="0">
                <a:latin typeface="+mj-lt"/>
              </a:rPr>
              <a:t>il s’agit de raconter l’histoire à travers l’action. </a:t>
            </a:r>
            <a:endParaRPr lang="fr-FR" sz="1700" dirty="0" smtClean="0">
              <a:latin typeface="+mj-lt"/>
            </a:endParaRPr>
          </a:p>
          <a:p>
            <a:pPr algn="just"/>
            <a:r>
              <a:rPr lang="fr-FR" sz="1700" dirty="0" smtClean="0">
                <a:latin typeface="+mj-lt"/>
              </a:rPr>
              <a:t>Gag </a:t>
            </a:r>
            <a:r>
              <a:rPr lang="fr-FR" sz="1700" dirty="0" smtClean="0">
                <a:latin typeface="+mj-lt"/>
              </a:rPr>
              <a:t>visuel qui ne doit pas être répété. </a:t>
            </a:r>
            <a:endParaRPr lang="fr-FR" sz="1700" dirty="0" smtClean="0">
              <a:latin typeface="+mj-lt"/>
            </a:endParaRPr>
          </a:p>
          <a:p>
            <a:pPr algn="just"/>
            <a:r>
              <a:rPr lang="fr-FR" sz="1700" dirty="0" smtClean="0">
                <a:latin typeface="+mj-lt"/>
              </a:rPr>
              <a:t>D</a:t>
            </a:r>
            <a:r>
              <a:rPr lang="fr-FR" sz="1700" dirty="0" smtClean="0">
                <a:latin typeface="+mj-lt"/>
              </a:rPr>
              <a:t>étourner </a:t>
            </a:r>
            <a:r>
              <a:rPr lang="fr-FR" sz="1700" dirty="0" smtClean="0">
                <a:latin typeface="+mj-lt"/>
              </a:rPr>
              <a:t>les objets de leur fonction </a:t>
            </a:r>
            <a:r>
              <a:rPr lang="fr-FR" sz="1700" dirty="0" smtClean="0">
                <a:latin typeface="+mj-lt"/>
              </a:rPr>
              <a:t>initiale : ils font </a:t>
            </a:r>
            <a:r>
              <a:rPr lang="fr-FR" sz="1700" dirty="0" smtClean="0">
                <a:latin typeface="+mj-lt"/>
              </a:rPr>
              <a:t>« grains de sable » dans la mécanique </a:t>
            </a:r>
            <a:r>
              <a:rPr lang="fr-FR" sz="1700" dirty="0" err="1" smtClean="0">
                <a:latin typeface="+mj-lt"/>
              </a:rPr>
              <a:t>keatonienne</a:t>
            </a:r>
            <a:r>
              <a:rPr lang="fr-FR" sz="1700" dirty="0" smtClean="0">
                <a:latin typeface="+mj-lt"/>
              </a:rPr>
              <a:t>, le propulsant </a:t>
            </a:r>
            <a:r>
              <a:rPr lang="fr-FR" sz="1700" dirty="0" smtClean="0">
                <a:latin typeface="+mj-lt"/>
              </a:rPr>
              <a:t>dans </a:t>
            </a:r>
            <a:r>
              <a:rPr lang="fr-FR" sz="1700" dirty="0" smtClean="0">
                <a:latin typeface="+mj-lt"/>
              </a:rPr>
              <a:t>une situation qu'il n'a pas choisie et où il doit faire face. Dans </a:t>
            </a:r>
            <a:r>
              <a:rPr lang="fr-FR" sz="1700" i="1" dirty="0" smtClean="0">
                <a:latin typeface="+mj-lt"/>
              </a:rPr>
              <a:t>Le Mécano de la « </a:t>
            </a:r>
            <a:r>
              <a:rPr lang="fr-FR" sz="1700" i="1" dirty="0" smtClean="0">
                <a:latin typeface="+mj-lt"/>
              </a:rPr>
              <a:t>General</a:t>
            </a:r>
            <a:r>
              <a:rPr lang="fr-FR" sz="1700" dirty="0" smtClean="0">
                <a:latin typeface="+mj-lt"/>
              </a:rPr>
              <a:t> par exemple, Buster Keaton joue une partie de </a:t>
            </a:r>
            <a:r>
              <a:rPr lang="fr-FR" sz="1700" dirty="0" smtClean="0">
                <a:latin typeface="+mj-lt"/>
              </a:rPr>
              <a:t>Mikados</a:t>
            </a:r>
            <a:r>
              <a:rPr lang="fr-FR" sz="1700" dirty="0" smtClean="0">
                <a:latin typeface="+mj-lt"/>
              </a:rPr>
              <a:t> </a:t>
            </a:r>
            <a:r>
              <a:rPr lang="fr-FR" sz="1700" dirty="0" smtClean="0">
                <a:latin typeface="+mj-lt"/>
              </a:rPr>
              <a:t>géants </a:t>
            </a:r>
            <a:r>
              <a:rPr lang="fr-FR" sz="1700" dirty="0" smtClean="0">
                <a:latin typeface="+mj-lt"/>
              </a:rPr>
              <a:t>avec des traverses de chemin de fer</a:t>
            </a:r>
            <a:r>
              <a:rPr lang="fr-FR" sz="1700" dirty="0" smtClean="0">
                <a:latin typeface="+mj-lt"/>
              </a:rPr>
              <a:t>.</a:t>
            </a:r>
          </a:p>
          <a:p>
            <a:pPr algn="just"/>
            <a:r>
              <a:rPr lang="fr-FR" sz="1700" dirty="0" smtClean="0">
                <a:latin typeface="+mj-lt"/>
              </a:rPr>
              <a:t>Importance </a:t>
            </a:r>
            <a:r>
              <a:rPr lang="fr-FR" sz="1700" dirty="0" smtClean="0">
                <a:latin typeface="+mj-lt"/>
              </a:rPr>
              <a:t>de l’angle de </a:t>
            </a:r>
            <a:r>
              <a:rPr lang="fr-FR" sz="1700" dirty="0" smtClean="0">
                <a:latin typeface="+mj-lt"/>
              </a:rPr>
              <a:t>vue. </a:t>
            </a:r>
          </a:p>
          <a:p>
            <a:pPr algn="just"/>
            <a:r>
              <a:rPr lang="fr-FR" sz="1700" dirty="0" smtClean="0">
                <a:latin typeface="+mj-lt"/>
              </a:rPr>
              <a:t>Comique </a:t>
            </a:r>
            <a:r>
              <a:rPr lang="fr-FR" sz="1700" dirty="0" smtClean="0">
                <a:latin typeface="+mj-lt"/>
              </a:rPr>
              <a:t>dans la </a:t>
            </a:r>
            <a:r>
              <a:rPr lang="fr-FR" sz="1700" dirty="0" smtClean="0">
                <a:latin typeface="+mj-lt"/>
              </a:rPr>
              <a:t>géométrie/symétrie, </a:t>
            </a:r>
            <a:r>
              <a:rPr lang="fr-FR" sz="1700" dirty="0" smtClean="0">
                <a:latin typeface="+mj-lt"/>
              </a:rPr>
              <a:t>peu de hors-champ, le personnage est limité par le cadre. </a:t>
            </a:r>
            <a:endParaRPr lang="fr-FR" sz="1700" dirty="0" smtClean="0">
              <a:latin typeface="+mj-lt"/>
            </a:endParaRPr>
          </a:p>
          <a:p>
            <a:r>
              <a:rPr lang="fr-FR" sz="1700" dirty="0" smtClean="0">
                <a:latin typeface="+mj-lt"/>
              </a:rPr>
              <a:t>« Une bonne scène comique comporte souvent plus de calculs mathématiques qu'un ouvrage de mécanique. » </a:t>
            </a:r>
            <a:r>
              <a:rPr lang="fr-FR" sz="1700" dirty="0" smtClean="0">
                <a:latin typeface="+mj-lt"/>
              </a:rPr>
              <a:t>Buster </a:t>
            </a:r>
            <a:r>
              <a:rPr lang="fr-FR" sz="1700" dirty="0" smtClean="0">
                <a:latin typeface="+mj-lt"/>
              </a:rPr>
              <a:t>Keaton</a:t>
            </a:r>
            <a:endParaRPr lang="fr-FR" sz="1700" dirty="0" smtClean="0">
              <a:latin typeface="+mj-lt"/>
            </a:endParaRPr>
          </a:p>
          <a:p>
            <a:pPr algn="just"/>
            <a:r>
              <a:rPr lang="fr-FR" sz="1700" dirty="0" smtClean="0">
                <a:latin typeface="+mj-lt"/>
              </a:rPr>
              <a:t>Ne </a:t>
            </a:r>
            <a:r>
              <a:rPr lang="fr-FR" sz="1700" dirty="0" smtClean="0">
                <a:latin typeface="+mj-lt"/>
              </a:rPr>
              <a:t>jamais truquer un gag, assurer la cascade, pas de montage « soi on le fait en un seul plan, soit on jette ce gag à la poubelle ». </a:t>
            </a:r>
            <a:endParaRPr lang="fr-FR" sz="1700" dirty="0" smtClean="0">
              <a:latin typeface="+mj-lt"/>
            </a:endParaRPr>
          </a:p>
          <a:p>
            <a:pPr algn="just"/>
            <a:r>
              <a:rPr lang="fr-FR" sz="1700" dirty="0" smtClean="0">
                <a:latin typeface="+mj-lt"/>
              </a:rPr>
              <a:t>Intégrité </a:t>
            </a:r>
            <a:r>
              <a:rPr lang="fr-FR" sz="1700" dirty="0" smtClean="0">
                <a:latin typeface="+mj-lt"/>
              </a:rPr>
              <a:t>totale vis-à-vis de son public, mise en danger qui fascine. </a:t>
            </a:r>
            <a:endParaRPr lang="fr-FR" sz="1700" dirty="0" smtClean="0">
              <a:latin typeface="+mj-lt"/>
            </a:endParaRPr>
          </a:p>
          <a:p>
            <a:r>
              <a:rPr lang="fr-FR" sz="1700" dirty="0" smtClean="0">
                <a:latin typeface="+mj-lt"/>
              </a:rPr>
              <a:t>L’art du gag </a:t>
            </a:r>
            <a:r>
              <a:rPr lang="fr-FR" sz="1700" dirty="0" smtClean="0">
                <a:latin typeface="+mj-lt"/>
              </a:rPr>
              <a:t>chez Keaton : </a:t>
            </a:r>
            <a:r>
              <a:rPr lang="fr-FR" sz="1700" dirty="0" smtClean="0">
                <a:latin typeface="+mj-lt"/>
                <a:hlinkClick r:id="rId3"/>
              </a:rPr>
              <a:t>https://</a:t>
            </a:r>
            <a:r>
              <a:rPr lang="fr-FR" sz="1700" dirty="0" smtClean="0">
                <a:latin typeface="+mj-lt"/>
                <a:hlinkClick r:id="rId3"/>
              </a:rPr>
              <a:t>www.youtube.com/watch?v=UWEjxkkB8Xs&amp;t=181s</a:t>
            </a:r>
            <a:endParaRPr lang="fr-FR" sz="1700" dirty="0" smtClean="0">
              <a:latin typeface="+mj-lt"/>
            </a:endParaRPr>
          </a:p>
          <a:p>
            <a:pPr algn="just"/>
            <a:endParaRPr lang="fr-FR" sz="1800" dirty="0" smtClean="0">
              <a:latin typeface="+mj-lt"/>
            </a:endParaRPr>
          </a:p>
          <a:p>
            <a:pPr algn="just"/>
            <a:endParaRPr lang="fr-FR" sz="1800" dirty="0" smtClean="0">
              <a:latin typeface="+mj-lt"/>
            </a:endParaRPr>
          </a:p>
          <a:p>
            <a:pPr algn="just">
              <a:buNone/>
            </a:pPr>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Le contexte historique</a:t>
            </a:r>
            <a:endParaRPr lang="fr-FR" b="1" dirty="0">
              <a:solidFill>
                <a:schemeClr val="tx1"/>
              </a:solidFill>
              <a:latin typeface="Calibri" pitchFamily="34" charset="0"/>
              <a:cs typeface="Calibri" pitchFamily="34" charset="0"/>
            </a:endParaRPr>
          </a:p>
        </p:txBody>
      </p:sp>
      <p:pic>
        <p:nvPicPr>
          <p:cNvPr id="4098" name="Picture 2"/>
          <p:cNvPicPr>
            <a:picLocks noGrp="1" noChangeAspect="1" noChangeArrowheads="1"/>
          </p:cNvPicPr>
          <p:nvPr>
            <p:ph sz="quarter" idx="1"/>
          </p:nvPr>
        </p:nvPicPr>
        <p:blipFill>
          <a:blip r:embed="rId2"/>
          <a:srcRect/>
          <a:stretch>
            <a:fillRect/>
          </a:stretch>
        </p:blipFill>
        <p:spPr bwMode="auto">
          <a:xfrm>
            <a:off x="1142976" y="1285860"/>
            <a:ext cx="7069163" cy="492243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b="1" dirty="0" smtClean="0">
                <a:solidFill>
                  <a:schemeClr val="tx1"/>
                </a:solidFill>
              </a:rPr>
              <a:t>Le contexte historique</a:t>
            </a:r>
            <a:endParaRPr lang="fr-FR" sz="4400"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00108"/>
            <a:ext cx="8572560" cy="5429288"/>
          </a:xfrm>
        </p:spPr>
        <p:txBody>
          <a:bodyPr>
            <a:noAutofit/>
          </a:bodyPr>
          <a:lstStyle/>
          <a:p>
            <a:pPr algn="just">
              <a:buFont typeface="Wingdings" pitchFamily="2" charset="2"/>
              <a:buChar char="Ø"/>
            </a:pPr>
            <a:r>
              <a:rPr lang="fr-FR" sz="1800" i="1" dirty="0" smtClean="0">
                <a:latin typeface="+mj-lt"/>
              </a:rPr>
              <a:t>Il sera nécessaire de préciser le contexte aux élèves de 6</a:t>
            </a:r>
            <a:r>
              <a:rPr lang="fr-FR" sz="1800" i="1" baseline="30000" dirty="0" smtClean="0">
                <a:latin typeface="+mj-lt"/>
              </a:rPr>
              <a:t>ème</a:t>
            </a:r>
            <a:r>
              <a:rPr lang="fr-FR" sz="1800" i="1" dirty="0" smtClean="0">
                <a:latin typeface="+mj-lt"/>
              </a:rPr>
              <a:t>/5</a:t>
            </a:r>
            <a:r>
              <a:rPr lang="fr-FR" sz="1800" i="1" baseline="30000" dirty="0" smtClean="0">
                <a:latin typeface="+mj-lt"/>
              </a:rPr>
              <a:t>ème</a:t>
            </a:r>
            <a:r>
              <a:rPr lang="fr-FR" sz="1800" i="1" dirty="0" smtClean="0">
                <a:latin typeface="+mj-lt"/>
              </a:rPr>
              <a:t> avant la projection en salles. Lire le synopsis sur la fiche élèves du CNC puis préciser que les Nordistes auront des tenues différentes par rapport aux Sudistes. </a:t>
            </a:r>
          </a:p>
          <a:p>
            <a:pPr algn="just">
              <a:buFont typeface="Wingdings" pitchFamily="2" charset="2"/>
              <a:buChar char="Ø"/>
            </a:pPr>
            <a:r>
              <a:rPr lang="fr-FR" sz="1800" i="1" dirty="0" smtClean="0">
                <a:latin typeface="+mj-lt"/>
              </a:rPr>
              <a:t>Au retour de la projection, revenir sur l’importance de l’enrôlement à l’époque : si Johnnie ne s’engage pas en qualité de soldat il sera couvert de honte et ne pourra pas épouser Annabelle. </a:t>
            </a:r>
          </a:p>
          <a:p>
            <a:pPr algn="just"/>
            <a:r>
              <a:rPr lang="fr-FR" sz="1800" dirty="0" smtClean="0">
                <a:latin typeface="+mj-lt"/>
              </a:rPr>
              <a:t>De </a:t>
            </a:r>
            <a:r>
              <a:rPr lang="fr-FR" sz="1800" dirty="0" smtClean="0">
                <a:latin typeface="+mj-lt"/>
              </a:rPr>
              <a:t>1861 à 1865, la </a:t>
            </a:r>
            <a:r>
              <a:rPr lang="fr-FR" sz="1800" b="1" dirty="0" smtClean="0">
                <a:latin typeface="+mj-lt"/>
              </a:rPr>
              <a:t>guerre de Sécession </a:t>
            </a:r>
            <a:r>
              <a:rPr lang="fr-FR" sz="1800" dirty="0" smtClean="0">
                <a:latin typeface="+mj-lt"/>
              </a:rPr>
              <a:t>fait rage aux États-Unis. Elle oppose les États unionistes du Nord, dirigés par Abraham Lincoln, aux États confédérés du Sud, menés par Jefferson Davis. </a:t>
            </a:r>
            <a:endParaRPr lang="fr-FR" sz="1800" dirty="0" smtClean="0">
              <a:latin typeface="+mj-lt"/>
            </a:endParaRPr>
          </a:p>
          <a:p>
            <a:pPr algn="just"/>
            <a:r>
              <a:rPr lang="fr-FR" sz="1800" dirty="0" smtClean="0">
                <a:latin typeface="+mj-lt"/>
              </a:rPr>
              <a:t>L'Union </a:t>
            </a:r>
            <a:r>
              <a:rPr lang="fr-FR" sz="1800" dirty="0" smtClean="0">
                <a:latin typeface="+mj-lt"/>
              </a:rPr>
              <a:t>soutient une politique protectionniste et souhaite la libération des esclaves noirs, quand la Confédération s'accroche au travail de ces esclaves pour son économie reposant sur l'exportation du coton. </a:t>
            </a:r>
            <a:endParaRPr lang="fr-FR" sz="1800" dirty="0" smtClean="0">
              <a:latin typeface="+mj-lt"/>
            </a:endParaRPr>
          </a:p>
          <a:p>
            <a:pPr algn="just"/>
            <a:r>
              <a:rPr lang="fr-FR" sz="1800" dirty="0" smtClean="0">
                <a:latin typeface="+mj-lt"/>
              </a:rPr>
              <a:t>Cette </a:t>
            </a:r>
            <a:r>
              <a:rPr lang="fr-FR" sz="1800" dirty="0" smtClean="0">
                <a:latin typeface="+mj-lt"/>
              </a:rPr>
              <a:t>guerre civile fera plus de 600 000 morts et permettra, après la victoire du Nord, la libération de quatre millions d'esclaves noirs. </a:t>
            </a:r>
            <a:endParaRPr lang="fr-FR" sz="1800" dirty="0" smtClean="0">
              <a:latin typeface="+mj-lt"/>
            </a:endParaRPr>
          </a:p>
          <a:p>
            <a:pPr algn="just"/>
            <a:r>
              <a:rPr lang="fr-FR" sz="1800" dirty="0" smtClean="0">
                <a:latin typeface="+mj-lt"/>
              </a:rPr>
              <a:t>L'intrigue </a:t>
            </a:r>
            <a:r>
              <a:rPr lang="fr-FR" sz="1800" dirty="0" smtClean="0">
                <a:latin typeface="+mj-lt"/>
              </a:rPr>
              <a:t>du </a:t>
            </a:r>
            <a:r>
              <a:rPr lang="fr-FR" sz="1800" i="1" dirty="0" smtClean="0">
                <a:latin typeface="+mj-lt"/>
              </a:rPr>
              <a:t>Mécano de la Générale </a:t>
            </a:r>
            <a:r>
              <a:rPr lang="fr-FR" sz="1800" dirty="0" smtClean="0">
                <a:latin typeface="+mj-lt"/>
              </a:rPr>
              <a:t>se </a:t>
            </a:r>
            <a:r>
              <a:rPr lang="fr-FR" sz="1800" dirty="0" smtClean="0">
                <a:latin typeface="+mj-lt"/>
              </a:rPr>
              <a:t>situe au tout début de cette guerre</a:t>
            </a:r>
            <a:r>
              <a:rPr lang="fr-FR" sz="1800" dirty="0" smtClean="0">
                <a:latin typeface="+mj-lt"/>
              </a:rPr>
              <a:t>.</a:t>
            </a:r>
          </a:p>
          <a:p>
            <a:pPr algn="just">
              <a:buNone/>
            </a:pPr>
            <a:endParaRPr lang="fr-FR" sz="1800"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b="1" dirty="0" smtClean="0">
                <a:solidFill>
                  <a:schemeClr val="tx1"/>
                </a:solidFill>
              </a:rPr>
              <a:t>Le contexte historique</a:t>
            </a:r>
            <a:endParaRPr lang="fr-FR" sz="4400"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00108"/>
            <a:ext cx="8572560" cy="5429288"/>
          </a:xfrm>
        </p:spPr>
        <p:txBody>
          <a:bodyPr>
            <a:noAutofit/>
          </a:bodyPr>
          <a:lstStyle/>
          <a:p>
            <a:pPr algn="just"/>
            <a:r>
              <a:rPr lang="fr-FR" sz="1800" dirty="0" smtClean="0">
                <a:latin typeface="+mj-lt"/>
              </a:rPr>
              <a:t>Le film s'inspire d'une </a:t>
            </a:r>
            <a:r>
              <a:rPr lang="fr-FR" sz="1800" b="1" dirty="0" smtClean="0">
                <a:latin typeface="+mj-lt"/>
              </a:rPr>
              <a:t>histoire vraie</a:t>
            </a:r>
            <a:r>
              <a:rPr lang="fr-FR" sz="1800" dirty="0" smtClean="0">
                <a:latin typeface="+mj-lt"/>
              </a:rPr>
              <a:t>, connue sous le nom de « raid d'Andrews ». En 1862 en Géorgie, un commando d'une vingtaine de soldats nordistes vole la locomotive </a:t>
            </a:r>
            <a:r>
              <a:rPr lang="fr-FR" sz="1800" i="1" dirty="0" smtClean="0">
                <a:latin typeface="+mj-lt"/>
              </a:rPr>
              <a:t>The General </a:t>
            </a:r>
            <a:r>
              <a:rPr lang="fr-FR" sz="1800" dirty="0" smtClean="0">
                <a:latin typeface="+mj-lt"/>
              </a:rPr>
              <a:t>à l'armée sudiste, afin de bloquer le ravitaillement de leur bastion Chattanooga.  Plusieurs mécaniciens sudistes, se lancent à leur poursuite. Le plan nordiste finit par échouer, et neuf hommes sont pendus. William </a:t>
            </a:r>
            <a:r>
              <a:rPr lang="fr-FR" sz="1800" dirty="0" err="1" smtClean="0">
                <a:latin typeface="+mj-lt"/>
              </a:rPr>
              <a:t>Pittenger</a:t>
            </a:r>
            <a:r>
              <a:rPr lang="fr-FR" sz="1800" dirty="0" smtClean="0">
                <a:latin typeface="+mj-lt"/>
              </a:rPr>
              <a:t>, l'un des rescapés, écrit en 1893 le récit de cette aventure dans </a:t>
            </a:r>
            <a:r>
              <a:rPr lang="fr-FR" sz="1800" i="1" dirty="0" smtClean="0">
                <a:latin typeface="+mj-lt"/>
              </a:rPr>
              <a:t>The Great Locomotive Chase.</a:t>
            </a:r>
          </a:p>
          <a:p>
            <a:pPr algn="just"/>
            <a:r>
              <a:rPr lang="fr-FR" sz="1800" dirty="0" smtClean="0">
                <a:latin typeface="+mj-lt"/>
              </a:rPr>
              <a:t>Soixante-cinq ans après les faits, Clyde </a:t>
            </a:r>
            <a:r>
              <a:rPr lang="fr-FR" sz="1800" dirty="0" err="1" smtClean="0">
                <a:latin typeface="+mj-lt"/>
              </a:rPr>
              <a:t>Bruckman</a:t>
            </a:r>
            <a:r>
              <a:rPr lang="fr-FR" sz="1800" dirty="0" smtClean="0">
                <a:latin typeface="+mj-lt"/>
              </a:rPr>
              <a:t> lit ce roman et voit dans cette course-poursuite épique et mécanique une histoire idéale pour Buster Keaton, qui s'enthousiasme à son tour pour le projet.</a:t>
            </a:r>
          </a:p>
          <a:p>
            <a:pPr algn="just"/>
            <a:r>
              <a:rPr lang="fr-FR" sz="1800" b="1" dirty="0" smtClean="0">
                <a:latin typeface="+mj-lt"/>
              </a:rPr>
              <a:t>Ce souci de réalisme fait du </a:t>
            </a:r>
            <a:r>
              <a:rPr lang="fr-FR" sz="1800" b="1" i="1" dirty="0" smtClean="0">
                <a:latin typeface="+mj-lt"/>
              </a:rPr>
              <a:t>Mécano de la Générale </a:t>
            </a:r>
            <a:r>
              <a:rPr lang="fr-FR" sz="1800" b="1" dirty="0" smtClean="0">
                <a:latin typeface="+mj-lt"/>
              </a:rPr>
              <a:t>le film le plus cher de Keaton. </a:t>
            </a:r>
            <a:r>
              <a:rPr lang="fr-FR" sz="1800" dirty="0" smtClean="0">
                <a:latin typeface="+mj-lt"/>
              </a:rPr>
              <a:t>Nous pensons bien sûr aux milliers de figurants en costume et à l'emploi de trains d'époque. Keaton ira jusqu'à chercher deux locomotives ayant servi pendant la guerre et fera construire une reproduction de la Texas pour l'envoyer sombrer dans la rivière. Cette scène (filmée par six caméras pour ne pas risquer de rater la prise !) est réputée la plus chère du cinéma muet (42 000 dollars). Le coût total du film s'élève à 750 000 dollars, contre 385 000 pour </a:t>
            </a:r>
            <a:r>
              <a:rPr lang="fr-FR" sz="1800" i="1" dirty="0" smtClean="0">
                <a:latin typeface="+mj-lt"/>
              </a:rPr>
              <a:t>La Croisière du Navigator, </a:t>
            </a:r>
            <a:r>
              <a:rPr lang="fr-FR" sz="1800" dirty="0" smtClean="0">
                <a:latin typeface="+mj-lt"/>
              </a:rPr>
              <a:t>un autre de ses gros budgets.</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Avant la projection : l</a:t>
            </a:r>
            <a:r>
              <a:rPr lang="fr-FR" b="1" dirty="0" smtClean="0">
                <a:solidFill>
                  <a:schemeClr val="tx1"/>
                </a:solidFill>
              </a:rPr>
              <a:t>es affiches</a:t>
            </a:r>
            <a:endParaRPr lang="fr-FR" b="1" dirty="0">
              <a:solidFill>
                <a:schemeClr val="tx1"/>
              </a:solidFill>
              <a:latin typeface="Calibri" pitchFamily="34" charset="0"/>
              <a:cs typeface="Calibri" pitchFamily="34" charset="0"/>
            </a:endParaRPr>
          </a:p>
        </p:txBody>
      </p:sp>
      <p:pic>
        <p:nvPicPr>
          <p:cNvPr id="5122" name="Picture 2" descr="C:\Users\anna_\Downloads\330px-The_general_movie_poster.jpg"/>
          <p:cNvPicPr>
            <a:picLocks noGrp="1" noChangeAspect="1" noChangeArrowheads="1"/>
          </p:cNvPicPr>
          <p:nvPr>
            <p:ph sz="quarter" idx="1"/>
          </p:nvPr>
        </p:nvPicPr>
        <p:blipFill>
          <a:blip r:embed="rId2"/>
          <a:srcRect/>
          <a:stretch>
            <a:fillRect/>
          </a:stretch>
        </p:blipFill>
        <p:spPr bwMode="auto">
          <a:xfrm>
            <a:off x="5429256" y="1000108"/>
            <a:ext cx="2646999" cy="5438381"/>
          </a:xfrm>
          <a:prstGeom prst="rect">
            <a:avLst/>
          </a:prstGeom>
          <a:noFill/>
        </p:spPr>
      </p:pic>
      <p:pic>
        <p:nvPicPr>
          <p:cNvPr id="5123" name="Picture 3"/>
          <p:cNvPicPr>
            <a:picLocks noChangeAspect="1" noChangeArrowheads="1"/>
          </p:cNvPicPr>
          <p:nvPr/>
        </p:nvPicPr>
        <p:blipFill>
          <a:blip r:embed="rId3"/>
          <a:srcRect/>
          <a:stretch>
            <a:fillRect/>
          </a:stretch>
        </p:blipFill>
        <p:spPr bwMode="auto">
          <a:xfrm>
            <a:off x="785786" y="1000108"/>
            <a:ext cx="3611175" cy="535782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Les affiches</a:t>
            </a:r>
            <a:endParaRPr lang="fr-FR" b="1" dirty="0">
              <a:solidFill>
                <a:schemeClr val="tx1"/>
              </a:solidFill>
              <a:latin typeface="Calibri" pitchFamily="34" charset="0"/>
              <a:cs typeface="Calibri" pitchFamily="34" charset="0"/>
            </a:endParaRPr>
          </a:p>
        </p:txBody>
      </p:sp>
      <p:sp>
        <p:nvSpPr>
          <p:cNvPr id="5" name="Espace réservé du contenu 4"/>
          <p:cNvSpPr>
            <a:spLocks noGrp="1"/>
          </p:cNvSpPr>
          <p:nvPr>
            <p:ph sz="quarter" idx="1"/>
          </p:nvPr>
        </p:nvSpPr>
        <p:spPr>
          <a:xfrm>
            <a:off x="285720" y="1214422"/>
            <a:ext cx="8401080" cy="5143536"/>
          </a:xfrm>
        </p:spPr>
        <p:txBody>
          <a:bodyPr>
            <a:normAutofit fontScale="92500" lnSpcReduction="20000"/>
          </a:bodyPr>
          <a:lstStyle/>
          <a:p>
            <a:pPr algn="just"/>
            <a:r>
              <a:rPr lang="fr-FR" dirty="0" smtClean="0">
                <a:latin typeface="+mj-lt"/>
              </a:rPr>
              <a:t>Voici deux exemples d’affiches américaines sorties en 1926. </a:t>
            </a:r>
          </a:p>
          <a:p>
            <a:pPr algn="just">
              <a:buFont typeface="Wingdings" pitchFamily="2" charset="2"/>
              <a:buChar char="Ø"/>
            </a:pPr>
            <a:r>
              <a:rPr lang="fr-FR" i="1" dirty="0" smtClean="0">
                <a:latin typeface="+mj-lt"/>
              </a:rPr>
              <a:t>Faire repérer aux élèves ce qui relève du burlesque / comique.</a:t>
            </a:r>
          </a:p>
          <a:p>
            <a:pPr algn="just"/>
            <a:r>
              <a:rPr lang="fr-FR" dirty="0" smtClean="0">
                <a:latin typeface="+mj-lt"/>
              </a:rPr>
              <a:t>Univers du cirque : homme-canon et funambule. </a:t>
            </a:r>
          </a:p>
          <a:p>
            <a:pPr algn="just"/>
            <a:r>
              <a:rPr lang="fr-FR" dirty="0" smtClean="0">
                <a:latin typeface="+mj-lt"/>
              </a:rPr>
              <a:t>Caricatures : têtes énormes par rapport aux corps. </a:t>
            </a:r>
          </a:p>
          <a:p>
            <a:pPr algn="just"/>
            <a:r>
              <a:rPr lang="fr-FR" dirty="0" smtClean="0">
                <a:latin typeface="+mj-lt"/>
              </a:rPr>
              <a:t>Visages blancs émaciés. </a:t>
            </a:r>
          </a:p>
          <a:p>
            <a:pPr algn="just"/>
            <a:r>
              <a:rPr lang="fr-FR" dirty="0" smtClean="0">
                <a:latin typeface="+mj-lt"/>
              </a:rPr>
              <a:t>Situations périlleuses : boulet de canon en propulsion / locomotive lancée à toute vitesse. </a:t>
            </a:r>
          </a:p>
          <a:p>
            <a:pPr algn="just"/>
            <a:r>
              <a:rPr lang="fr-FR" dirty="0" smtClean="0">
                <a:latin typeface="+mj-lt"/>
              </a:rPr>
              <a:t>Le mélange des genres apparaît sur chaque affiche : film de guerre ou d’aventure pour la première, film romantique pour la deuxième. </a:t>
            </a:r>
          </a:p>
          <a:p>
            <a:pPr algn="just"/>
            <a:r>
              <a:rPr lang="fr-FR" dirty="0" smtClean="0">
                <a:latin typeface="+mj-lt"/>
              </a:rPr>
              <a:t>On remarquera avec les élèves que dans les deux cas le nom de Keaton apparaît en lettres rouges/orange et « dansantes », et dans une police plus grande que le titre. Keaton est la star du film. </a:t>
            </a:r>
          </a:p>
          <a:p>
            <a:pPr algn="just"/>
            <a:endParaRPr lang="fr-FR" i="1"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Les affiches</a:t>
            </a:r>
            <a:endParaRPr lang="fr-FR" b="1" dirty="0">
              <a:solidFill>
                <a:schemeClr val="tx1"/>
              </a:solidFill>
              <a:latin typeface="Calibri" pitchFamily="34" charset="0"/>
              <a:cs typeface="Calibri" pitchFamily="34" charset="0"/>
            </a:endParaRPr>
          </a:p>
        </p:txBody>
      </p:sp>
      <p:pic>
        <p:nvPicPr>
          <p:cNvPr id="6146" name="Picture 2"/>
          <p:cNvPicPr>
            <a:picLocks noGrp="1" noChangeAspect="1" noChangeArrowheads="1"/>
          </p:cNvPicPr>
          <p:nvPr>
            <p:ph sz="quarter" idx="1"/>
          </p:nvPr>
        </p:nvPicPr>
        <p:blipFill>
          <a:blip r:embed="rId2"/>
          <a:srcRect/>
          <a:stretch>
            <a:fillRect/>
          </a:stretch>
        </p:blipFill>
        <p:spPr bwMode="auto">
          <a:xfrm>
            <a:off x="2500298" y="928670"/>
            <a:ext cx="4214842" cy="561846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Les affiches</a:t>
            </a:r>
            <a:endParaRPr lang="fr-FR" b="1" dirty="0">
              <a:solidFill>
                <a:schemeClr val="tx1"/>
              </a:solidFill>
              <a:latin typeface="Calibri" pitchFamily="34" charset="0"/>
              <a:cs typeface="Calibri" pitchFamily="34" charset="0"/>
            </a:endParaRPr>
          </a:p>
        </p:txBody>
      </p:sp>
      <p:sp>
        <p:nvSpPr>
          <p:cNvPr id="4" name="Espace réservé du contenu 3"/>
          <p:cNvSpPr>
            <a:spLocks noGrp="1"/>
          </p:cNvSpPr>
          <p:nvPr>
            <p:ph sz="quarter" idx="1"/>
          </p:nvPr>
        </p:nvSpPr>
        <p:spPr>
          <a:xfrm>
            <a:off x="500034" y="1142984"/>
            <a:ext cx="8186766" cy="5286412"/>
          </a:xfrm>
        </p:spPr>
        <p:txBody>
          <a:bodyPr/>
          <a:lstStyle/>
          <a:p>
            <a:pPr algn="just">
              <a:buFont typeface="Wingdings" pitchFamily="2" charset="2"/>
              <a:buChar char="Ø"/>
            </a:pPr>
            <a:r>
              <a:rPr lang="fr-FR" i="1" dirty="0" smtClean="0">
                <a:latin typeface="+mj-lt"/>
              </a:rPr>
              <a:t>La fiche élève du CNC renouvelle l’affiche : retrouve-t-on quelques codes du cinéma burlesque ? </a:t>
            </a:r>
          </a:p>
          <a:p>
            <a:pPr algn="just"/>
            <a:r>
              <a:rPr lang="fr-FR" dirty="0" smtClean="0">
                <a:latin typeface="+mj-lt"/>
              </a:rPr>
              <a:t>Couleur orange très marquée. </a:t>
            </a:r>
          </a:p>
          <a:p>
            <a:pPr algn="just"/>
            <a:r>
              <a:rPr lang="fr-FR" dirty="0" smtClean="0">
                <a:latin typeface="+mj-lt"/>
              </a:rPr>
              <a:t>Présence du canotier, typique de Keaton. </a:t>
            </a:r>
          </a:p>
          <a:p>
            <a:pPr algn="just"/>
            <a:r>
              <a:rPr lang="fr-FR" dirty="0" smtClean="0">
                <a:latin typeface="+mj-lt"/>
              </a:rPr>
              <a:t>Jeu sur le hors-champ : Keaton apparaît seul, aux aguets, sur le point d’accomplir une nouvelle péripétie, prêt à « sortir » une nouvelle fois du cadre, ici symbolisé par la lettre « K ». </a:t>
            </a:r>
          </a:p>
          <a:p>
            <a:pPr algn="just"/>
            <a:r>
              <a:rPr lang="fr-FR" dirty="0" smtClean="0">
                <a:latin typeface="+mj-lt"/>
              </a:rPr>
              <a:t>Affiche au style plus épuré, typographie contemporaine. </a:t>
            </a:r>
          </a:p>
          <a:p>
            <a:endParaRPr lang="fr-FR" i="1" dirty="0" smtClean="0">
              <a:latin typeface="+mj-lt"/>
            </a:endParaRPr>
          </a:p>
          <a:p>
            <a:endParaRPr lang="fr-FR"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b="1" dirty="0" smtClean="0">
                <a:solidFill>
                  <a:schemeClr val="tx1"/>
                </a:solidFill>
              </a:rPr>
              <a:t>La bande-annonce</a:t>
            </a:r>
            <a:endParaRPr lang="fr-FR" sz="4400"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71546"/>
            <a:ext cx="8572560" cy="5357850"/>
          </a:xfrm>
        </p:spPr>
        <p:txBody>
          <a:bodyPr>
            <a:noAutofit/>
          </a:bodyPr>
          <a:lstStyle/>
          <a:p>
            <a:r>
              <a:rPr lang="fr-FR" sz="2000" dirty="0" smtClean="0">
                <a:latin typeface="+mj-lt"/>
              </a:rPr>
              <a:t>Bande-annonce </a:t>
            </a:r>
            <a:r>
              <a:rPr lang="fr-FR" sz="2000" dirty="0" smtClean="0">
                <a:latin typeface="+mj-lt"/>
              </a:rPr>
              <a:t>d’un ciné-concert : </a:t>
            </a:r>
            <a:r>
              <a:rPr lang="fr-FR" sz="2000" dirty="0" smtClean="0">
                <a:latin typeface="+mj-lt"/>
                <a:hlinkClick r:id="rId2"/>
              </a:rPr>
              <a:t>https://</a:t>
            </a:r>
            <a:r>
              <a:rPr lang="fr-FR" sz="2000" dirty="0" smtClean="0">
                <a:latin typeface="+mj-lt"/>
                <a:hlinkClick r:id="rId2"/>
              </a:rPr>
              <a:t>www.youtube.com/watch?v=cqJzHosAtrU</a:t>
            </a:r>
            <a:endParaRPr lang="fr-FR" sz="2000" dirty="0" smtClean="0">
              <a:latin typeface="+mj-lt"/>
            </a:endParaRPr>
          </a:p>
          <a:p>
            <a:pPr algn="just">
              <a:buFont typeface="Wingdings" pitchFamily="2" charset="2"/>
              <a:buChar char="Ø"/>
            </a:pPr>
            <a:r>
              <a:rPr lang="fr-FR" sz="2000" i="1" dirty="0" smtClean="0">
                <a:latin typeface="+mj-lt"/>
              </a:rPr>
              <a:t>A montrer éventuellement aux élèves avant la projection. </a:t>
            </a:r>
          </a:p>
          <a:p>
            <a:pPr algn="just">
              <a:buFont typeface="Wingdings" pitchFamily="2" charset="2"/>
              <a:buChar char="Ø"/>
            </a:pPr>
            <a:r>
              <a:rPr lang="fr-FR" sz="2000" i="1" dirty="0" smtClean="0">
                <a:latin typeface="+mj-lt"/>
              </a:rPr>
              <a:t>D’après la bande-annonce, à quel genre cinématographique pouvons-nous relier ce film ? </a:t>
            </a:r>
          </a:p>
          <a:p>
            <a:pPr algn="just"/>
            <a:r>
              <a:rPr lang="fr-FR" sz="2000" dirty="0" smtClean="0">
                <a:latin typeface="+mj-lt"/>
              </a:rPr>
              <a:t>Les élèves vont en repérer plusieurs : aventure, guerre, action, romance … ce qui permettra ensuite aux enseignants de rebondir sur ce mélange des genres. </a:t>
            </a:r>
          </a:p>
          <a:p>
            <a:pPr algn="just">
              <a:buFont typeface="Wingdings" pitchFamily="2" charset="2"/>
              <a:buChar char="Ø"/>
            </a:pPr>
            <a:r>
              <a:rPr lang="fr-FR" sz="2000" i="1" dirty="0" smtClean="0">
                <a:latin typeface="+mj-lt"/>
              </a:rPr>
              <a:t>Avez-vous une idée de l’intrigue ? </a:t>
            </a:r>
          </a:p>
          <a:p>
            <a:pPr algn="just"/>
            <a:r>
              <a:rPr lang="fr-FR" sz="2000" dirty="0" smtClean="0">
                <a:latin typeface="+mj-lt"/>
              </a:rPr>
              <a:t>« Un homme et ses deux amours », course-poursuite. </a:t>
            </a:r>
          </a:p>
          <a:p>
            <a:pPr algn="just"/>
            <a:r>
              <a:rPr lang="fr-FR" sz="2000" dirty="0" smtClean="0">
                <a:latin typeface="+mj-lt"/>
              </a:rPr>
              <a:t>Expliquer le contexte de la guerre de Sécession : il est question de « l’uniforme ». </a:t>
            </a:r>
          </a:p>
          <a:p>
            <a:pPr algn="just"/>
            <a:r>
              <a:rPr lang="fr-FR" sz="2000" dirty="0" smtClean="0">
                <a:latin typeface="+mj-lt"/>
              </a:rPr>
              <a:t>Buster/Johnnie seul face aux soldats : marginal. </a:t>
            </a:r>
          </a:p>
          <a:p>
            <a:pPr algn="just">
              <a:buFont typeface="Wingdings" pitchFamily="2" charset="2"/>
              <a:buChar char="Ø"/>
            </a:pPr>
            <a:r>
              <a:rPr lang="fr-FR" sz="2000" i="1" dirty="0" smtClean="0">
                <a:latin typeface="+mj-lt"/>
              </a:rPr>
              <a:t>Quels sont les éléments comiques ? </a:t>
            </a:r>
          </a:p>
          <a:p>
            <a:pPr algn="just"/>
            <a:r>
              <a:rPr lang="fr-FR" sz="2000" dirty="0" smtClean="0">
                <a:latin typeface="+mj-lt"/>
              </a:rPr>
              <a:t>Chutes. </a:t>
            </a:r>
          </a:p>
          <a:p>
            <a:pPr algn="just"/>
            <a:endParaRPr lang="fr-FR" sz="1800" dirty="0" smtClean="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normAutofit/>
          </a:bodyPr>
          <a:lstStyle/>
          <a:p>
            <a:r>
              <a:rPr lang="fr-FR" b="1" dirty="0" smtClean="0"/>
              <a:t>        </a:t>
            </a:r>
            <a:r>
              <a:rPr lang="fr-FR" sz="4000" b="1" dirty="0" smtClean="0">
                <a:cs typeface="Calibri" pitchFamily="34" charset="0"/>
              </a:rPr>
              <a:t>Sommaire de la formation</a:t>
            </a:r>
            <a:endParaRPr lang="fr-FR" sz="4000" b="1" dirty="0">
              <a:cs typeface="Calibri" pitchFamily="34" charset="0"/>
            </a:endParaRPr>
          </a:p>
        </p:txBody>
      </p:sp>
      <p:sp>
        <p:nvSpPr>
          <p:cNvPr id="3" name="Espace réservé du contenu 2"/>
          <p:cNvSpPr>
            <a:spLocks noGrp="1"/>
          </p:cNvSpPr>
          <p:nvPr>
            <p:ph sz="quarter" idx="1"/>
          </p:nvPr>
        </p:nvSpPr>
        <p:spPr>
          <a:xfrm>
            <a:off x="142844" y="1214422"/>
            <a:ext cx="8786874" cy="5382930"/>
          </a:xfrm>
        </p:spPr>
        <p:txBody>
          <a:bodyPr>
            <a:noAutofit/>
          </a:bodyPr>
          <a:lstStyle/>
          <a:p>
            <a:pPr marL="457200" indent="-457200" algn="just">
              <a:buNone/>
            </a:pPr>
            <a:r>
              <a:rPr lang="fr-FR" sz="2200" dirty="0" smtClean="0">
                <a:latin typeface="+mj-lt"/>
                <a:cs typeface="Calibri" pitchFamily="34" charset="0"/>
              </a:rPr>
              <a:t>1. </a:t>
            </a:r>
            <a:r>
              <a:rPr lang="fr-FR" sz="2200" b="1" dirty="0" smtClean="0">
                <a:latin typeface="+mj-lt"/>
                <a:cs typeface="Calibri" pitchFamily="34" charset="0"/>
              </a:rPr>
              <a:t>Buster Keaton </a:t>
            </a:r>
            <a:r>
              <a:rPr lang="fr-FR" sz="2200" dirty="0" smtClean="0">
                <a:latin typeface="+mj-lt"/>
                <a:cs typeface="Calibri" pitchFamily="34" charset="0"/>
              </a:rPr>
              <a:t>: cinéaste né sur les planches. </a:t>
            </a:r>
          </a:p>
          <a:p>
            <a:pPr marL="457200" indent="-457200" algn="just">
              <a:buNone/>
            </a:pPr>
            <a:r>
              <a:rPr lang="fr-FR" sz="2200" dirty="0" smtClean="0">
                <a:latin typeface="+mj-lt"/>
                <a:cs typeface="Calibri" pitchFamily="34" charset="0"/>
              </a:rPr>
              <a:t>2. </a:t>
            </a:r>
            <a:r>
              <a:rPr lang="fr-FR" sz="2200" b="1" dirty="0" smtClean="0">
                <a:latin typeface="+mj-lt"/>
                <a:cs typeface="Calibri" pitchFamily="34" charset="0"/>
              </a:rPr>
              <a:t>L’art du gag </a:t>
            </a:r>
            <a:r>
              <a:rPr lang="fr-FR" sz="2200" dirty="0" smtClean="0">
                <a:latin typeface="+mj-lt"/>
                <a:cs typeface="Calibri" pitchFamily="34" charset="0"/>
              </a:rPr>
              <a:t>chez Keaton. </a:t>
            </a:r>
          </a:p>
          <a:p>
            <a:pPr algn="just">
              <a:buNone/>
            </a:pPr>
            <a:r>
              <a:rPr lang="fr-FR" sz="2200" dirty="0" smtClean="0">
                <a:latin typeface="+mj-lt"/>
                <a:cs typeface="Calibri" pitchFamily="34" charset="0"/>
              </a:rPr>
              <a:t>3. Le </a:t>
            </a:r>
            <a:r>
              <a:rPr lang="fr-FR" sz="2200" b="1" dirty="0" smtClean="0">
                <a:latin typeface="+mj-lt"/>
                <a:cs typeface="Calibri" pitchFamily="34" charset="0"/>
              </a:rPr>
              <a:t>contexte historique</a:t>
            </a:r>
            <a:r>
              <a:rPr lang="fr-FR" sz="2200" dirty="0" smtClean="0">
                <a:latin typeface="+mj-lt"/>
                <a:cs typeface="Calibri" pitchFamily="34" charset="0"/>
              </a:rPr>
              <a:t>. </a:t>
            </a:r>
          </a:p>
          <a:p>
            <a:pPr algn="just">
              <a:buNone/>
            </a:pPr>
            <a:r>
              <a:rPr lang="fr-FR" sz="2200" dirty="0" smtClean="0">
                <a:latin typeface="+mj-lt"/>
                <a:cs typeface="Calibri" pitchFamily="34" charset="0"/>
              </a:rPr>
              <a:t>4. </a:t>
            </a:r>
            <a:r>
              <a:rPr lang="fr-FR" sz="2200" b="1" dirty="0" smtClean="0">
                <a:latin typeface="+mj-lt"/>
                <a:cs typeface="Calibri" pitchFamily="34" charset="0"/>
              </a:rPr>
              <a:t>Avant la projection </a:t>
            </a:r>
            <a:r>
              <a:rPr lang="fr-FR" sz="2200" dirty="0" smtClean="0">
                <a:latin typeface="+mj-lt"/>
                <a:cs typeface="Calibri" pitchFamily="34" charset="0"/>
              </a:rPr>
              <a:t>: les différentes affiches, un exemple de bande-annonce.</a:t>
            </a:r>
            <a:endParaRPr lang="fr-FR" sz="2200" dirty="0" smtClean="0">
              <a:latin typeface="+mj-lt"/>
              <a:cs typeface="Calibri" pitchFamily="34" charset="0"/>
            </a:endParaRPr>
          </a:p>
          <a:p>
            <a:pPr algn="just">
              <a:buNone/>
            </a:pPr>
            <a:r>
              <a:rPr lang="fr-FR" sz="2200" dirty="0" smtClean="0">
                <a:latin typeface="+mj-lt"/>
                <a:cs typeface="Calibri" pitchFamily="34" charset="0"/>
              </a:rPr>
              <a:t>5. </a:t>
            </a:r>
            <a:r>
              <a:rPr lang="fr-FR" sz="2200" b="1" dirty="0" smtClean="0">
                <a:latin typeface="+mj-lt"/>
                <a:cs typeface="Calibri" pitchFamily="34" charset="0"/>
              </a:rPr>
              <a:t>Au retour de la projection </a:t>
            </a:r>
            <a:r>
              <a:rPr lang="fr-FR" sz="2200" dirty="0" smtClean="0">
                <a:latin typeface="+mj-lt"/>
                <a:cs typeface="Calibri" pitchFamily="34" charset="0"/>
              </a:rPr>
              <a:t>: mener un atelier du regard, le </a:t>
            </a:r>
            <a:r>
              <a:rPr lang="fr-FR" sz="2200" dirty="0" smtClean="0">
                <a:latin typeface="+mj-lt"/>
                <a:cs typeface="Calibri" pitchFamily="34" charset="0"/>
              </a:rPr>
              <a:t>cinéma </a:t>
            </a:r>
            <a:r>
              <a:rPr lang="fr-FR" sz="2200" dirty="0" smtClean="0">
                <a:latin typeface="+mj-lt"/>
                <a:cs typeface="Calibri" pitchFamily="34" charset="0"/>
              </a:rPr>
              <a:t>burlesque</a:t>
            </a:r>
            <a:r>
              <a:rPr lang="fr-FR" sz="2200" dirty="0" smtClean="0">
                <a:latin typeface="+mj-lt"/>
                <a:cs typeface="Calibri" pitchFamily="34" charset="0"/>
              </a:rPr>
              <a:t>, Buster cascadeur. </a:t>
            </a:r>
            <a:endParaRPr lang="fr-FR" sz="2200" dirty="0" smtClean="0">
              <a:latin typeface="+mj-lt"/>
              <a:cs typeface="Calibri" pitchFamily="34" charset="0"/>
            </a:endParaRPr>
          </a:p>
          <a:p>
            <a:pPr algn="just">
              <a:buNone/>
            </a:pPr>
            <a:r>
              <a:rPr lang="fr-FR" sz="2200" dirty="0" smtClean="0">
                <a:latin typeface="+mj-lt"/>
                <a:cs typeface="Calibri" pitchFamily="34" charset="0"/>
              </a:rPr>
              <a:t>6. </a:t>
            </a:r>
            <a:r>
              <a:rPr lang="fr-FR" sz="2200" b="1" dirty="0" smtClean="0">
                <a:latin typeface="+mj-lt"/>
                <a:cs typeface="Calibri" pitchFamily="34" charset="0"/>
              </a:rPr>
              <a:t>Analyse de séquence </a:t>
            </a:r>
            <a:r>
              <a:rPr lang="fr-FR" sz="2200" dirty="0" smtClean="0">
                <a:latin typeface="+mj-lt"/>
                <a:cs typeface="Calibri" pitchFamily="34" charset="0"/>
              </a:rPr>
              <a:t>: le vol de </a:t>
            </a:r>
            <a:r>
              <a:rPr lang="fr-FR" sz="2200" dirty="0" smtClean="0">
                <a:latin typeface="+mj-lt"/>
                <a:cs typeface="Calibri" pitchFamily="34" charset="0"/>
              </a:rPr>
              <a:t>L</a:t>
            </a:r>
            <a:r>
              <a:rPr lang="fr-FR" sz="2200" dirty="0" smtClean="0">
                <a:latin typeface="+mj-lt"/>
                <a:cs typeface="Calibri" pitchFamily="34" charset="0"/>
              </a:rPr>
              <a:t>a Générale. </a:t>
            </a:r>
            <a:endParaRPr lang="fr-FR" sz="2200" i="1" dirty="0" smtClean="0">
              <a:latin typeface="+mj-lt"/>
              <a:cs typeface="Calibri" pitchFamily="34" charset="0"/>
              <a:sym typeface="Wingdings"/>
            </a:endParaRPr>
          </a:p>
          <a:p>
            <a:pPr algn="just">
              <a:buNone/>
            </a:pPr>
            <a:r>
              <a:rPr lang="fr-FR" sz="2200" i="1" dirty="0" smtClean="0">
                <a:latin typeface="+mj-lt"/>
                <a:cs typeface="Calibri" pitchFamily="34" charset="0"/>
                <a:sym typeface="Wingdings"/>
              </a:rPr>
              <a:t> Le film sera montré au 3</a:t>
            </a:r>
            <a:r>
              <a:rPr lang="fr-FR" sz="2200" i="1" baseline="30000" dirty="0" smtClean="0">
                <a:latin typeface="+mj-lt"/>
                <a:cs typeface="Calibri" pitchFamily="34" charset="0"/>
                <a:sym typeface="Wingdings"/>
              </a:rPr>
              <a:t>ème</a:t>
            </a:r>
            <a:r>
              <a:rPr lang="fr-FR" sz="2200" i="1" dirty="0" smtClean="0">
                <a:latin typeface="+mj-lt"/>
                <a:cs typeface="Calibri" pitchFamily="34" charset="0"/>
                <a:sym typeface="Wingdings"/>
              </a:rPr>
              <a:t> trimestre pour le niveau 6</a:t>
            </a:r>
            <a:r>
              <a:rPr lang="fr-FR" sz="2200" i="1" baseline="30000" dirty="0" smtClean="0">
                <a:latin typeface="+mj-lt"/>
                <a:cs typeface="Calibri" pitchFamily="34" charset="0"/>
                <a:sym typeface="Wingdings"/>
              </a:rPr>
              <a:t>ème</a:t>
            </a:r>
            <a:r>
              <a:rPr lang="fr-FR" sz="2200" i="1" dirty="0" smtClean="0">
                <a:latin typeface="+mj-lt"/>
                <a:cs typeface="Calibri" pitchFamily="34" charset="0"/>
                <a:sym typeface="Wingdings"/>
              </a:rPr>
              <a:t>/5</a:t>
            </a:r>
            <a:r>
              <a:rPr lang="fr-FR" sz="2200" i="1" baseline="30000" dirty="0" smtClean="0">
                <a:latin typeface="+mj-lt"/>
                <a:cs typeface="Calibri" pitchFamily="34" charset="0"/>
                <a:sym typeface="Wingdings"/>
              </a:rPr>
              <a:t>ème</a:t>
            </a:r>
            <a:r>
              <a:rPr lang="fr-FR" sz="2200" i="1" dirty="0" smtClean="0">
                <a:latin typeface="+mj-lt"/>
                <a:cs typeface="Calibri" pitchFamily="34" charset="0"/>
                <a:sym typeface="Wingdings"/>
              </a:rPr>
              <a:t> : les enseignants ont généralement moins de temps à consacrer au 3</a:t>
            </a:r>
            <a:r>
              <a:rPr lang="fr-FR" sz="2200" i="1" baseline="30000" dirty="0" smtClean="0">
                <a:latin typeface="+mj-lt"/>
                <a:cs typeface="Calibri" pitchFamily="34" charset="0"/>
                <a:sym typeface="Wingdings"/>
              </a:rPr>
              <a:t>ème</a:t>
            </a:r>
            <a:r>
              <a:rPr lang="fr-FR" sz="2200" i="1" dirty="0" smtClean="0">
                <a:latin typeface="+mj-lt"/>
                <a:cs typeface="Calibri" pitchFamily="34" charset="0"/>
                <a:sym typeface="Wingdings"/>
              </a:rPr>
              <a:t> film, l’angle d’approche a donc porté sur le génie burlesque et cascadeur du cinéaste. </a:t>
            </a:r>
            <a:endParaRPr lang="fr-FR" sz="2200" i="1" dirty="0" smtClean="0">
              <a:latin typeface="+mj-lt"/>
              <a:cs typeface="Calibri" pitchFamily="34" charset="0"/>
              <a:sym typeface="Wingdings"/>
            </a:endParaRPr>
          </a:p>
          <a:p>
            <a:pPr algn="just">
              <a:buNone/>
            </a:pPr>
            <a:r>
              <a:rPr lang="fr-FR" sz="2200" i="1" dirty="0" smtClean="0">
                <a:latin typeface="+mj-lt"/>
                <a:cs typeface="Calibri" pitchFamily="34" charset="0"/>
                <a:sym typeface="Wingdings"/>
              </a:rPr>
              <a:t> </a:t>
            </a:r>
            <a:r>
              <a:rPr lang="fr-FR" sz="2200" i="1" dirty="0" smtClean="0">
                <a:latin typeface="+mj-lt"/>
                <a:cs typeface="Calibri" pitchFamily="34" charset="0"/>
              </a:rPr>
              <a:t>Sources utilisées : dossier enseignant du CNC, vidéos sur le site Transmettre le cinéma. </a:t>
            </a:r>
          </a:p>
        </p:txBody>
      </p:sp>
      <p:pic>
        <p:nvPicPr>
          <p:cNvPr id="4" name="Picture 7"/>
          <p:cNvPicPr>
            <a:picLocks noChangeAspect="1" noChangeArrowheads="1"/>
          </p:cNvPicPr>
          <p:nvPr/>
        </p:nvPicPr>
        <p:blipFill>
          <a:blip r:embed="rId2" cstate="print"/>
          <a:srcRect/>
          <a:stretch>
            <a:fillRect/>
          </a:stretch>
        </p:blipFill>
        <p:spPr bwMode="auto">
          <a:xfrm>
            <a:off x="7358082" y="214290"/>
            <a:ext cx="1403648" cy="140364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391306" cy="642942"/>
          </a:xfrm>
        </p:spPr>
        <p:txBody>
          <a:bodyPr>
            <a:normAutofit fontScale="90000"/>
          </a:bodyPr>
          <a:lstStyle/>
          <a:p>
            <a:pPr algn="ctr"/>
            <a:r>
              <a:rPr lang="fr-FR" sz="3200" dirty="0" smtClean="0"/>
              <a:t/>
            </a:r>
            <a:br>
              <a:rPr lang="fr-FR" sz="3200" dirty="0" smtClean="0"/>
            </a:br>
            <a:r>
              <a:rPr lang="fr-FR" sz="3100" b="1" dirty="0" smtClean="0">
                <a:solidFill>
                  <a:schemeClr val="tx1"/>
                </a:solidFill>
              </a:rPr>
              <a:t>Au retour de la projection : mener un atelier du regard</a:t>
            </a:r>
            <a:endParaRPr lang="fr-FR" sz="3100"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71546"/>
            <a:ext cx="8572560" cy="5357850"/>
          </a:xfrm>
        </p:spPr>
        <p:txBody>
          <a:bodyPr>
            <a:noAutofit/>
          </a:bodyPr>
          <a:lstStyle/>
          <a:p>
            <a:pPr algn="just"/>
            <a:r>
              <a:rPr lang="fr-FR" sz="1800" dirty="0" smtClean="0">
                <a:latin typeface="+mj-lt"/>
              </a:rPr>
              <a:t>Objectif : amener la classe à forger son jugement par un retour détaillé et collectif sur le film visionné. </a:t>
            </a:r>
          </a:p>
          <a:p>
            <a:pPr algn="just"/>
            <a:r>
              <a:rPr lang="fr-FR" sz="1800" dirty="0" smtClean="0">
                <a:latin typeface="+mj-lt"/>
              </a:rPr>
              <a:t>Selon le nombre d’élèves, distribuer un post-</a:t>
            </a:r>
            <a:r>
              <a:rPr lang="fr-FR" sz="1800" dirty="0" err="1" smtClean="0">
                <a:latin typeface="+mj-lt"/>
              </a:rPr>
              <a:t>it</a:t>
            </a:r>
            <a:r>
              <a:rPr lang="fr-FR" sz="1800" dirty="0" smtClean="0">
                <a:latin typeface="+mj-lt"/>
              </a:rPr>
              <a:t> ou demander à chaque élève de venir écrire un souvenir au tableau. </a:t>
            </a:r>
          </a:p>
          <a:p>
            <a:pPr algn="just"/>
            <a:r>
              <a:rPr lang="fr-FR" sz="1800" dirty="0" smtClean="0">
                <a:latin typeface="+mj-lt"/>
              </a:rPr>
              <a:t>Il s’agit dans un premier temps de faire un </a:t>
            </a:r>
            <a:r>
              <a:rPr lang="fr-FR" sz="1800" b="1" dirty="0" smtClean="0">
                <a:latin typeface="+mj-lt"/>
              </a:rPr>
              <a:t>état des lieux </a:t>
            </a:r>
            <a:r>
              <a:rPr lang="fr-FR" sz="1800" dirty="0" smtClean="0">
                <a:latin typeface="+mj-lt"/>
              </a:rPr>
              <a:t>de tous les éléments du film afin de raviver la mémoire de chacun : jeu d’acteur, costume, décor, mise en scène, musique, péripéties, intertitres … </a:t>
            </a:r>
          </a:p>
          <a:p>
            <a:pPr algn="just"/>
            <a:r>
              <a:rPr lang="fr-FR" sz="1800" dirty="0" smtClean="0">
                <a:latin typeface="+mj-lt"/>
              </a:rPr>
              <a:t>Dans un deuxième temps, on </a:t>
            </a:r>
            <a:r>
              <a:rPr lang="fr-FR" sz="1800" b="1" dirty="0" smtClean="0">
                <a:latin typeface="+mj-lt"/>
              </a:rPr>
              <a:t>regroupe dans cette liste les éléments vus ou entendus qui semblent proches</a:t>
            </a:r>
            <a:r>
              <a:rPr lang="fr-FR" sz="1800" dirty="0" smtClean="0">
                <a:latin typeface="+mj-lt"/>
              </a:rPr>
              <a:t> : décor, jeu, costume, </a:t>
            </a:r>
            <a:r>
              <a:rPr lang="fr-FR" sz="1800" dirty="0" err="1" smtClean="0">
                <a:latin typeface="+mj-lt"/>
              </a:rPr>
              <a:t>etc</a:t>
            </a:r>
            <a:r>
              <a:rPr lang="fr-FR" sz="1800" dirty="0" smtClean="0">
                <a:latin typeface="+mj-lt"/>
              </a:rPr>
              <a:t> … Toutes les observations liées à la musique par exemple peuvent être soulignées d’une même couleur ou réécrites, ou regroupées par  rapprochement des post-</a:t>
            </a:r>
            <a:r>
              <a:rPr lang="fr-FR" sz="1800" dirty="0" err="1" smtClean="0">
                <a:latin typeface="+mj-lt"/>
              </a:rPr>
              <a:t>it</a:t>
            </a:r>
            <a:r>
              <a:rPr lang="fr-FR" sz="1800" dirty="0" smtClean="0">
                <a:latin typeface="+mj-lt"/>
              </a:rPr>
              <a:t>. On classe ensuite les observations en catégories (jeu, musique…) pour parler enfin des </a:t>
            </a:r>
            <a:r>
              <a:rPr lang="fr-FR" sz="1800" b="1" dirty="0" smtClean="0">
                <a:latin typeface="+mj-lt"/>
              </a:rPr>
              <a:t>émotions</a:t>
            </a:r>
            <a:r>
              <a:rPr lang="fr-FR" sz="1800" dirty="0" smtClean="0">
                <a:latin typeface="+mj-lt"/>
              </a:rPr>
              <a:t> que ces choix provoquent en nous. Plutôt que de dire « j’ai aimé la musique », les élèves pourront remarquer que telle musique a provoqué telle émotion. </a:t>
            </a:r>
          </a:p>
          <a:p>
            <a:pPr algn="just"/>
            <a:r>
              <a:rPr lang="fr-FR" sz="1800" dirty="0" smtClean="0">
                <a:latin typeface="+mj-lt"/>
              </a:rPr>
              <a:t>Possibilité enfin de constater si une </a:t>
            </a:r>
            <a:r>
              <a:rPr lang="fr-FR" sz="1800" b="1" dirty="0" smtClean="0">
                <a:latin typeface="+mj-lt"/>
              </a:rPr>
              <a:t>catégorie l’emporte sur les autres </a:t>
            </a:r>
            <a:r>
              <a:rPr lang="fr-FR" sz="1800" dirty="0" smtClean="0">
                <a:latin typeface="+mj-lt"/>
              </a:rPr>
              <a:t>par la quantités d’observations et se demander si cela a un sens. </a:t>
            </a:r>
          </a:p>
          <a:p>
            <a:pPr algn="just"/>
            <a:r>
              <a:rPr lang="fr-FR" sz="1800" dirty="0" smtClean="0">
                <a:latin typeface="+mj-lt"/>
              </a:rPr>
              <a:t>Chacun arrive à une meilleure compréhension de ses souvenirs et sensations. Chaque élève est sollicité à l’écrit et prend en général volontiers la parole pour préciser ses observations. </a:t>
            </a:r>
          </a:p>
          <a:p>
            <a:pPr algn="just">
              <a:buNone/>
            </a:pPr>
            <a:endParaRPr lang="fr-FR" sz="1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b="1" dirty="0" smtClean="0">
                <a:solidFill>
                  <a:schemeClr val="tx1"/>
                </a:solidFill>
              </a:rPr>
              <a:t>Le cinéma burlesque</a:t>
            </a:r>
            <a:endParaRPr lang="fr-FR" sz="4400"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500174"/>
            <a:ext cx="8572560" cy="4929222"/>
          </a:xfrm>
        </p:spPr>
        <p:txBody>
          <a:bodyPr>
            <a:noAutofit/>
          </a:bodyPr>
          <a:lstStyle/>
          <a:p>
            <a:pPr algn="just"/>
            <a:r>
              <a:rPr lang="fr-FR" sz="2000" dirty="0" smtClean="0">
                <a:latin typeface="+mj-lt"/>
              </a:rPr>
              <a:t>Le terme burlesque vient de l'italien </a:t>
            </a:r>
            <a:r>
              <a:rPr lang="fr-FR" sz="2000" i="1" dirty="0" smtClean="0">
                <a:latin typeface="+mj-lt"/>
              </a:rPr>
              <a:t>burla</a:t>
            </a:r>
            <a:r>
              <a:rPr lang="fr-FR" sz="2000" dirty="0" smtClean="0">
                <a:latin typeface="+mj-lt"/>
              </a:rPr>
              <a:t>, la </a:t>
            </a:r>
            <a:r>
              <a:rPr lang="fr-FR" sz="2000" b="1" dirty="0" smtClean="0">
                <a:latin typeface="+mj-lt"/>
              </a:rPr>
              <a:t>farce</a:t>
            </a:r>
            <a:r>
              <a:rPr lang="fr-FR" sz="2000" dirty="0" smtClean="0">
                <a:latin typeface="+mj-lt"/>
              </a:rPr>
              <a:t>, qui a donné </a:t>
            </a:r>
            <a:r>
              <a:rPr lang="fr-FR" sz="2000" i="1" dirty="0" err="1" smtClean="0">
                <a:latin typeface="+mj-lt"/>
              </a:rPr>
              <a:t>burlesco</a:t>
            </a:r>
            <a:r>
              <a:rPr lang="fr-FR" sz="2000" i="1" dirty="0" smtClean="0">
                <a:latin typeface="+mj-lt"/>
              </a:rPr>
              <a:t>, </a:t>
            </a:r>
            <a:r>
              <a:rPr lang="fr-FR" sz="2000" dirty="0" smtClean="0">
                <a:latin typeface="+mj-lt"/>
              </a:rPr>
              <a:t>désignant au 18e siècle un genre littéraire parodique qui aborde des sujets nobles dans un style populaire. </a:t>
            </a:r>
            <a:endParaRPr lang="fr-FR" sz="2000" dirty="0" smtClean="0">
              <a:latin typeface="+mj-lt"/>
            </a:endParaRPr>
          </a:p>
          <a:p>
            <a:pPr algn="just"/>
            <a:r>
              <a:rPr lang="fr-FR" sz="2000" dirty="0" smtClean="0">
                <a:latin typeface="+mj-lt"/>
              </a:rPr>
              <a:t>On </a:t>
            </a:r>
            <a:r>
              <a:rPr lang="fr-FR" sz="2000" dirty="0" smtClean="0">
                <a:latin typeface="+mj-lt"/>
              </a:rPr>
              <a:t>trouve au burlesque, pour sa version scénique, des racines dans </a:t>
            </a:r>
            <a:r>
              <a:rPr lang="fr-FR" sz="2000" b="1" dirty="0" smtClean="0">
                <a:latin typeface="+mj-lt"/>
              </a:rPr>
              <a:t>la commedia dell'arte</a:t>
            </a:r>
            <a:r>
              <a:rPr lang="fr-FR" sz="2000" dirty="0" smtClean="0">
                <a:latin typeface="+mj-lt"/>
              </a:rPr>
              <a:t>, d'où il tire le goût de l'improvisation, l'importance des archétypes et des coups de bâton. </a:t>
            </a:r>
            <a:endParaRPr lang="fr-FR" sz="2000" dirty="0" smtClean="0">
              <a:latin typeface="+mj-lt"/>
            </a:endParaRPr>
          </a:p>
          <a:p>
            <a:pPr algn="just"/>
            <a:r>
              <a:rPr lang="fr-FR" sz="2000" dirty="0" smtClean="0">
                <a:latin typeface="+mj-lt"/>
              </a:rPr>
              <a:t>Cette </a:t>
            </a:r>
            <a:r>
              <a:rPr lang="fr-FR" sz="2000" dirty="0" smtClean="0">
                <a:latin typeface="+mj-lt"/>
              </a:rPr>
              <a:t>tradition théâtrale a influencé la </a:t>
            </a:r>
            <a:r>
              <a:rPr lang="fr-FR" sz="2000" b="1" dirty="0" smtClean="0">
                <a:latin typeface="+mj-lt"/>
              </a:rPr>
              <a:t>pantomime anglaise </a:t>
            </a:r>
            <a:r>
              <a:rPr lang="fr-FR" sz="2000" dirty="0" smtClean="0">
                <a:latin typeface="+mj-lt"/>
              </a:rPr>
              <a:t>du 19e siècle, qui a elle-même influencé les numéros de </a:t>
            </a:r>
            <a:r>
              <a:rPr lang="fr-FR" sz="2000" b="1" dirty="0" smtClean="0">
                <a:latin typeface="+mj-lt"/>
              </a:rPr>
              <a:t>music-hall</a:t>
            </a:r>
            <a:r>
              <a:rPr lang="fr-FR" sz="2000" dirty="0" smtClean="0">
                <a:latin typeface="+mj-lt"/>
              </a:rPr>
              <a:t>, dont Chaplin et Keaton sont tous deux issus</a:t>
            </a:r>
            <a:r>
              <a:rPr lang="fr-FR" sz="2000" dirty="0" smtClean="0">
                <a:latin typeface="+mj-lt"/>
              </a:rPr>
              <a:t>.</a:t>
            </a:r>
          </a:p>
          <a:p>
            <a:pPr algn="just"/>
            <a:endParaRPr lang="fr-FR" sz="2000" dirty="0" smtClean="0">
              <a:latin typeface="+mj-lt"/>
            </a:endParaRPr>
          </a:p>
          <a:p>
            <a:pPr algn="just"/>
            <a:endParaRPr lang="fr-FR" sz="1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Le burlesque chez Keaton</a:t>
            </a:r>
            <a:endParaRPr lang="fr-FR"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857232"/>
            <a:ext cx="8572560" cy="5715040"/>
          </a:xfrm>
        </p:spPr>
        <p:txBody>
          <a:bodyPr>
            <a:noAutofit/>
          </a:bodyPr>
          <a:lstStyle/>
          <a:p>
            <a:pPr algn="just"/>
            <a:endParaRPr lang="fr-FR" sz="1800" dirty="0" smtClean="0">
              <a:latin typeface="Calibri" pitchFamily="34" charset="0"/>
              <a:cs typeface="Calibri" pitchFamily="34" charset="0"/>
            </a:endParaRPr>
          </a:p>
          <a:p>
            <a:pPr algn="just">
              <a:buFont typeface="Wingdings" pitchFamily="2" charset="2"/>
              <a:buChar char="Ø"/>
            </a:pPr>
            <a:r>
              <a:rPr lang="fr-FR" sz="1800" i="1" dirty="0" smtClean="0">
                <a:latin typeface="+mj-lt"/>
                <a:cs typeface="Calibri" pitchFamily="34" charset="0"/>
              </a:rPr>
              <a:t>Demander aux élèves s’ils ont déjà entendu le terme « burlesque », affiner la définition si besoin. </a:t>
            </a:r>
          </a:p>
          <a:p>
            <a:pPr algn="just">
              <a:buFont typeface="Wingdings" pitchFamily="2" charset="2"/>
              <a:buChar char="Ø"/>
            </a:pPr>
            <a:r>
              <a:rPr lang="fr-FR" sz="1800" i="1" dirty="0" smtClean="0">
                <a:latin typeface="+mj-lt"/>
                <a:cs typeface="Calibri" pitchFamily="34" charset="0"/>
              </a:rPr>
              <a:t>Evoquer avec eux le cinéma de Charlie Chaplin, que les élèves connaissent en général mieux que Keaton. </a:t>
            </a:r>
          </a:p>
          <a:p>
            <a:pPr algn="just">
              <a:buFont typeface="Wingdings" pitchFamily="2" charset="2"/>
              <a:buChar char="Ø"/>
            </a:pPr>
            <a:r>
              <a:rPr lang="fr-FR" sz="1800" i="1" dirty="0" smtClean="0">
                <a:latin typeface="+mj-lt"/>
                <a:cs typeface="Calibri" pitchFamily="34" charset="0"/>
              </a:rPr>
              <a:t>Possibilité de montrer « L’arroseur arrosé » des frères Lumières, considéré comme le premier film burlesque de l’Histoire du cinéma : </a:t>
            </a:r>
            <a:r>
              <a:rPr lang="fr-FR" sz="1800" i="1" dirty="0" smtClean="0">
                <a:latin typeface="+mj-lt"/>
                <a:cs typeface="Calibri" pitchFamily="34" charset="0"/>
                <a:hlinkClick r:id="rId2"/>
              </a:rPr>
              <a:t>https://www.youtube.com/watch?v=AA5onlY2AZY</a:t>
            </a:r>
            <a:r>
              <a:rPr lang="fr-FR" sz="1800" i="1" dirty="0" smtClean="0">
                <a:latin typeface="+mj-lt"/>
              </a:rPr>
              <a:t>  Faire remarquer que le genre burlesque est contemporain de la naissance du cinéma : l'un des tous premiers films des frères Lumières est construit sur un gag. </a:t>
            </a:r>
            <a:endParaRPr lang="fr-FR" sz="1800" i="1" dirty="0" smtClean="0">
              <a:latin typeface="+mj-lt"/>
              <a:cs typeface="Calibri" pitchFamily="34" charset="0"/>
            </a:endParaRPr>
          </a:p>
          <a:p>
            <a:pPr algn="just">
              <a:buFont typeface="Wingdings" pitchFamily="2" charset="2"/>
              <a:buChar char="Ø"/>
            </a:pPr>
            <a:r>
              <a:rPr lang="fr-FR" sz="1800" i="1" dirty="0" smtClean="0">
                <a:latin typeface="+mj-lt"/>
                <a:cs typeface="Calibri" pitchFamily="34" charset="0"/>
              </a:rPr>
              <a:t>Visionner ce montage et faire repérer aux élèves quelques motifs qui </a:t>
            </a:r>
            <a:r>
              <a:rPr lang="fr-FR" sz="1800" i="1" dirty="0" smtClean="0">
                <a:latin typeface="+mj-lt"/>
                <a:cs typeface="Calibri" pitchFamily="34" charset="0"/>
              </a:rPr>
              <a:t>structurent le cinéma de Keaton </a:t>
            </a:r>
            <a:r>
              <a:rPr lang="fr-FR" sz="1800" i="1" dirty="0" smtClean="0">
                <a:latin typeface="+mj-lt"/>
                <a:cs typeface="Calibri" pitchFamily="34" charset="0"/>
              </a:rPr>
              <a:t>: </a:t>
            </a:r>
            <a:r>
              <a:rPr lang="fr-FR" sz="1800" i="1" u="sng" dirty="0" smtClean="0">
                <a:latin typeface="+mj-lt"/>
                <a:hlinkClick r:id="rId3"/>
              </a:rPr>
              <a:t>https://www.youtube.com/watch?v=d1ilfp2AxK8</a:t>
            </a:r>
            <a:endParaRPr lang="fr-FR" sz="1800" i="1" u="sng" dirty="0" smtClean="0">
              <a:latin typeface="+mj-lt"/>
            </a:endParaRPr>
          </a:p>
          <a:p>
            <a:pPr algn="just"/>
            <a:r>
              <a:rPr lang="fr-FR" sz="1800" b="1" dirty="0" smtClean="0">
                <a:latin typeface="+mj-lt"/>
                <a:cs typeface="Calibri" pitchFamily="34" charset="0"/>
              </a:rPr>
              <a:t>Eléments à repérer </a:t>
            </a:r>
            <a:r>
              <a:rPr lang="fr-FR" sz="1800" dirty="0" smtClean="0">
                <a:latin typeface="+mj-lt"/>
                <a:cs typeface="Calibri" pitchFamily="34" charset="0"/>
              </a:rPr>
              <a:t>: </a:t>
            </a:r>
            <a:r>
              <a:rPr lang="fr-FR" sz="1800" b="1" dirty="0" smtClean="0">
                <a:latin typeface="+mj-lt"/>
                <a:cs typeface="Calibri" pitchFamily="34" charset="0"/>
              </a:rPr>
              <a:t>travail sur l’espace</a:t>
            </a:r>
            <a:r>
              <a:rPr lang="fr-FR" sz="1800" dirty="0" smtClean="0">
                <a:latin typeface="+mj-lt"/>
                <a:cs typeface="Calibri" pitchFamily="34" charset="0"/>
              </a:rPr>
              <a:t>, utilisation de </a:t>
            </a:r>
            <a:r>
              <a:rPr lang="fr-FR" sz="1800" b="1" dirty="0" smtClean="0">
                <a:latin typeface="+mj-lt"/>
                <a:cs typeface="Calibri" pitchFamily="34" charset="0"/>
              </a:rPr>
              <a:t>plans larges </a:t>
            </a:r>
            <a:r>
              <a:rPr lang="fr-FR" sz="1800" dirty="0" smtClean="0">
                <a:latin typeface="+mj-lt"/>
                <a:cs typeface="Calibri" pitchFamily="34" charset="0"/>
              </a:rPr>
              <a:t>qui permettent de jouer sur les échelles, l’arrière-plan et le premier plan, et de ne pas couper le gag au montage. </a:t>
            </a:r>
            <a:r>
              <a:rPr lang="fr-FR" sz="1800" dirty="0" smtClean="0">
                <a:latin typeface="+mj-lt"/>
              </a:rPr>
              <a:t>Qu'il court pour échapper à un ennemi ou escalade un immeuble pour retrouver son amoureuse, nous avons peur pour et avec lui puisque la distance qu'il parcourt ou le vide sous ses pieds nous apparaissent bien réels. </a:t>
            </a:r>
            <a:r>
              <a:rPr lang="fr-FR" sz="1800" b="1" dirty="0" smtClean="0">
                <a:latin typeface="+mj-lt"/>
                <a:cs typeface="Calibri" pitchFamily="34" charset="0"/>
              </a:rPr>
              <a:t>L</a:t>
            </a:r>
            <a:r>
              <a:rPr lang="fr-FR" sz="1800" b="1" dirty="0" smtClean="0">
                <a:latin typeface="+mj-lt"/>
              </a:rPr>
              <a:t>e décor, </a:t>
            </a:r>
            <a:r>
              <a:rPr lang="fr-FR" sz="1800" dirty="0" smtClean="0">
                <a:latin typeface="+mj-lt"/>
              </a:rPr>
              <a:t>souvent naturel, offre souvent au personnage la solution à une difficulté : une fenêtre par laquelle plonger, une perspective par où s'enfuir, un arbre sur lequel sauter. </a:t>
            </a:r>
            <a:endParaRPr lang="fr-FR" sz="1800" dirty="0" smtClean="0">
              <a:latin typeface="+mj-lt"/>
              <a:cs typeface="Calibri" pitchFamily="34" charset="0"/>
            </a:endParaRPr>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 Le burlesque chez Keaton</a:t>
            </a:r>
            <a:endParaRPr lang="fr-FR"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142984"/>
            <a:ext cx="8572560" cy="5286412"/>
          </a:xfrm>
        </p:spPr>
        <p:txBody>
          <a:bodyPr>
            <a:noAutofit/>
          </a:bodyPr>
          <a:lstStyle/>
          <a:p>
            <a:pPr algn="just"/>
            <a:r>
              <a:rPr lang="fr-FR" sz="1800" dirty="0" smtClean="0">
                <a:latin typeface="+mj-lt"/>
                <a:cs typeface="Calibri" pitchFamily="34" charset="0"/>
              </a:rPr>
              <a:t>Les élèves vont également repérer ce personnage « qui ne sourit jamais » et demeure </a:t>
            </a:r>
            <a:r>
              <a:rPr lang="fr-FR" sz="1800" b="1" dirty="0" smtClean="0">
                <a:latin typeface="+mj-lt"/>
                <a:cs typeface="Calibri" pitchFamily="34" charset="0"/>
              </a:rPr>
              <a:t>impassible</a:t>
            </a:r>
            <a:r>
              <a:rPr lang="fr-FR" sz="1800" dirty="0" smtClean="0">
                <a:latin typeface="+mj-lt"/>
                <a:cs typeface="Calibri" pitchFamily="34" charset="0"/>
              </a:rPr>
              <a:t>, </a:t>
            </a:r>
            <a:r>
              <a:rPr lang="fr-FR" sz="1800" dirty="0" smtClean="0">
                <a:latin typeface="+mj-lt"/>
                <a:cs typeface="Calibri" pitchFamily="34" charset="0"/>
              </a:rPr>
              <a:t> son teint blanc et son regard souligné de noir, sa </a:t>
            </a:r>
            <a:r>
              <a:rPr lang="fr-FR" sz="1800" b="1" dirty="0" smtClean="0">
                <a:latin typeface="+mj-lt"/>
                <a:cs typeface="Calibri" pitchFamily="34" charset="0"/>
              </a:rPr>
              <a:t>tenue</a:t>
            </a:r>
            <a:r>
              <a:rPr lang="fr-FR" sz="1800" dirty="0" smtClean="0">
                <a:latin typeface="+mj-lt"/>
                <a:cs typeface="Calibri" pitchFamily="34" charset="0"/>
              </a:rPr>
              <a:t> </a:t>
            </a:r>
            <a:r>
              <a:rPr lang="fr-FR" sz="1800" dirty="0" smtClean="0">
                <a:latin typeface="+mj-lt"/>
                <a:cs typeface="Calibri" pitchFamily="34" charset="0"/>
              </a:rPr>
              <a:t>composée d’un costume de ville, d’une chemise blanche, d’un pantalon large, d’une cravate noire et de son fidèle canotier. </a:t>
            </a:r>
          </a:p>
          <a:p>
            <a:pPr algn="just"/>
            <a:r>
              <a:rPr lang="fr-FR" sz="1800" dirty="0" smtClean="0">
                <a:latin typeface="+mj-lt"/>
                <a:cs typeface="Calibri" pitchFamily="34" charset="0"/>
              </a:rPr>
              <a:t>Possibilité de repérer enfin </a:t>
            </a:r>
            <a:r>
              <a:rPr lang="fr-FR" sz="1800" dirty="0" smtClean="0">
                <a:latin typeface="+mj-lt"/>
              </a:rPr>
              <a:t>ses </a:t>
            </a:r>
            <a:r>
              <a:rPr lang="fr-FR" sz="1800" b="1" dirty="0" smtClean="0">
                <a:latin typeface="+mj-lt"/>
              </a:rPr>
              <a:t>traits de comportement </a:t>
            </a:r>
            <a:r>
              <a:rPr lang="fr-FR" sz="1800" dirty="0" smtClean="0">
                <a:latin typeface="+mj-lt"/>
              </a:rPr>
              <a:t>: sa </a:t>
            </a:r>
            <a:r>
              <a:rPr lang="fr-FR" sz="1800" dirty="0" smtClean="0">
                <a:latin typeface="+mj-lt"/>
              </a:rPr>
              <a:t>démarche, sa maladresse et son agilité, sa rapidité </a:t>
            </a:r>
            <a:r>
              <a:rPr lang="fr-FR" sz="1800" dirty="0" smtClean="0">
                <a:latin typeface="+mj-lt"/>
              </a:rPr>
              <a:t>d'action, </a:t>
            </a:r>
            <a:r>
              <a:rPr lang="fr-FR" sz="1800" dirty="0" err="1" smtClean="0">
                <a:latin typeface="+mj-lt"/>
              </a:rPr>
              <a:t>etc</a:t>
            </a:r>
            <a:r>
              <a:rPr lang="fr-FR" sz="1800" dirty="0" smtClean="0">
                <a:latin typeface="+mj-lt"/>
              </a:rPr>
              <a:t> … </a:t>
            </a:r>
            <a:endParaRPr lang="fr-FR" sz="1800" dirty="0" smtClean="0">
              <a:latin typeface="+mj-lt"/>
              <a:cs typeface="Calibri" pitchFamily="34" charset="0"/>
            </a:endParaRPr>
          </a:p>
          <a:p>
            <a:r>
              <a:rPr lang="fr-FR" sz="1800" dirty="0" smtClean="0">
                <a:latin typeface="+mj-lt"/>
              </a:rPr>
              <a:t>Les élèves pourront ensuite noter en quoi </a:t>
            </a:r>
            <a:r>
              <a:rPr lang="fr-FR" sz="1800" dirty="0" smtClean="0">
                <a:latin typeface="+mj-lt"/>
              </a:rPr>
              <a:t>le personnage de </a:t>
            </a:r>
            <a:r>
              <a:rPr lang="fr-FR" sz="1800" dirty="0" smtClean="0">
                <a:latin typeface="+mj-lt"/>
              </a:rPr>
              <a:t>Johnnie </a:t>
            </a:r>
            <a:r>
              <a:rPr lang="fr-FR" sz="1800" dirty="0" smtClean="0">
                <a:latin typeface="+mj-lt"/>
              </a:rPr>
              <a:t>dans « Le Mécano » est </a:t>
            </a:r>
            <a:r>
              <a:rPr lang="fr-FR" sz="1800" b="1" dirty="0" smtClean="0">
                <a:latin typeface="+mj-lt"/>
              </a:rPr>
              <a:t>différent</a:t>
            </a:r>
            <a:r>
              <a:rPr lang="fr-FR" sz="1800" dirty="0" smtClean="0">
                <a:latin typeface="+mj-lt"/>
              </a:rPr>
              <a:t> de Buster : ses cheveux longs et libres et bien sûr son costume, qui varie de séquence en séquence tout en étant historiquement déterminé.</a:t>
            </a:r>
          </a:p>
          <a:p>
            <a:r>
              <a:rPr lang="fr-FR" sz="1800" dirty="0" smtClean="0">
                <a:latin typeface="+mj-lt"/>
              </a:rPr>
              <a:t>On s'interrogera avec eux sur les</a:t>
            </a:r>
            <a:r>
              <a:rPr lang="fr-FR" sz="1800" b="1" dirty="0" smtClean="0">
                <a:latin typeface="+mj-lt"/>
              </a:rPr>
              <a:t> raisons de ces différences </a:t>
            </a:r>
            <a:r>
              <a:rPr lang="fr-FR" sz="1800" dirty="0" smtClean="0">
                <a:latin typeface="+mj-lt"/>
              </a:rPr>
              <a:t>: le souci de réalisme lié à l'adaptation d'un récit historique et les « contraintes » qu'il impose, à l'opposé d'un pur récit de fiction. On finira par identifier ce qui rapproche cependant Johnnie de Buster, notamment sa capacité de réaction et </a:t>
            </a:r>
            <a:r>
              <a:rPr lang="fr-FR" sz="1800" dirty="0" smtClean="0">
                <a:latin typeface="+mj-lt"/>
              </a:rPr>
              <a:t>d'adaptation.</a:t>
            </a:r>
            <a:endParaRPr lang="fr-FR" sz="1800" dirty="0" smtClean="0">
              <a:latin typeface="+mj-lt"/>
              <a:cs typeface="Calibri" pitchFamily="34" charset="0"/>
            </a:endParaRPr>
          </a:p>
          <a:p>
            <a:pPr algn="just"/>
            <a:r>
              <a:rPr lang="fr-FR" sz="1800" dirty="0" smtClean="0">
                <a:latin typeface="+mj-lt"/>
                <a:cs typeface="Calibri" pitchFamily="34" charset="0"/>
              </a:rPr>
              <a:t>Une histoire du </a:t>
            </a:r>
            <a:r>
              <a:rPr lang="fr-FR" sz="1800" dirty="0" smtClean="0">
                <a:latin typeface="+mj-lt"/>
                <a:cs typeface="Calibri" pitchFamily="34" charset="0"/>
              </a:rPr>
              <a:t>cinéma burlesque sur </a:t>
            </a:r>
            <a:r>
              <a:rPr lang="fr-FR" sz="1800" dirty="0" smtClean="0">
                <a:latin typeface="+mj-lt"/>
                <a:cs typeface="Calibri" pitchFamily="34" charset="0"/>
              </a:rPr>
              <a:t>Arte, documentaire avec de nombreuses images d’archives de 52 ‘ </a:t>
            </a:r>
            <a:r>
              <a:rPr lang="fr-FR" sz="1800" dirty="0" smtClean="0">
                <a:latin typeface="+mj-lt"/>
                <a:cs typeface="Calibri" pitchFamily="34" charset="0"/>
              </a:rPr>
              <a:t>: </a:t>
            </a:r>
            <a:r>
              <a:rPr lang="fr-FR" sz="1800" dirty="0" smtClean="0">
                <a:latin typeface="+mj-lt"/>
                <a:cs typeface="Calibri" pitchFamily="34" charset="0"/>
                <a:hlinkClick r:id="rId2"/>
              </a:rPr>
              <a:t>https://</a:t>
            </a:r>
            <a:r>
              <a:rPr lang="fr-FR" sz="1800" dirty="0" smtClean="0">
                <a:latin typeface="+mj-lt"/>
                <a:cs typeface="Calibri" pitchFamily="34" charset="0"/>
                <a:hlinkClick r:id="rId2"/>
              </a:rPr>
              <a:t>www.youtube.com/watch?v=fhXBLNEKhs0</a:t>
            </a:r>
            <a:endParaRPr lang="fr-FR" sz="1800" dirty="0" smtClean="0">
              <a:latin typeface="+mj-lt"/>
              <a:cs typeface="Calibri" pitchFamily="34" charset="0"/>
            </a:endParaRPr>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 </a:t>
            </a:r>
            <a:r>
              <a:rPr lang="fr-FR" b="1" dirty="0" smtClean="0">
                <a:solidFill>
                  <a:schemeClr val="tx1"/>
                </a:solidFill>
              </a:rPr>
              <a:t>« L’homme qui ne sourit jamais »</a:t>
            </a:r>
            <a:endParaRPr lang="fr-FR" b="1" dirty="0">
              <a:latin typeface="Calibri" pitchFamily="34" charset="0"/>
              <a:cs typeface="Calibri" pitchFamily="34" charset="0"/>
            </a:endParaRPr>
          </a:p>
        </p:txBody>
      </p:sp>
      <p:pic>
        <p:nvPicPr>
          <p:cNvPr id="7171" name="Picture 3"/>
          <p:cNvPicPr>
            <a:picLocks noGrp="1" noChangeAspect="1" noChangeArrowheads="1"/>
          </p:cNvPicPr>
          <p:nvPr>
            <p:ph sz="quarter" idx="1"/>
          </p:nvPr>
        </p:nvPicPr>
        <p:blipFill>
          <a:blip r:embed="rId2"/>
          <a:srcRect/>
          <a:stretch>
            <a:fillRect/>
          </a:stretch>
        </p:blipFill>
        <p:spPr bwMode="auto">
          <a:xfrm>
            <a:off x="928662" y="1357298"/>
            <a:ext cx="7448816" cy="414340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b="1" dirty="0" smtClean="0">
                <a:solidFill>
                  <a:schemeClr val="tx1"/>
                </a:solidFill>
              </a:rPr>
              <a:t> </a:t>
            </a:r>
            <a:r>
              <a:rPr lang="fr-FR" b="1" dirty="0" smtClean="0">
                <a:solidFill>
                  <a:schemeClr val="tx1"/>
                </a:solidFill>
              </a:rPr>
              <a:t>« L’homme qui ne sourit jamais »</a:t>
            </a:r>
            <a:endParaRPr lang="fr-FR"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142984"/>
            <a:ext cx="8572560" cy="5286412"/>
          </a:xfrm>
        </p:spPr>
        <p:txBody>
          <a:bodyPr>
            <a:noAutofit/>
          </a:bodyPr>
          <a:lstStyle/>
          <a:p>
            <a:pPr lvl="0" algn="just"/>
            <a:r>
              <a:rPr lang="fr-FR" sz="1800" dirty="0" smtClean="0">
                <a:solidFill>
                  <a:prstClr val="black"/>
                </a:solidFill>
                <a:latin typeface="+mj-lt"/>
              </a:rPr>
              <a:t>On le surnomme également « stone face » aux Etats-Unis. </a:t>
            </a:r>
          </a:p>
          <a:p>
            <a:pPr lvl="0" algn="just">
              <a:buFont typeface="Wingdings" pitchFamily="2" charset="2"/>
              <a:buChar char="Ø"/>
            </a:pPr>
            <a:r>
              <a:rPr lang="fr-FR" sz="1800" i="1" dirty="0" smtClean="0">
                <a:solidFill>
                  <a:prstClr val="black"/>
                </a:solidFill>
                <a:latin typeface="+mj-lt"/>
              </a:rPr>
              <a:t>On pourra demander aux élèves ce qu’ils pensent de ce choix de jeu d’acteur. </a:t>
            </a:r>
          </a:p>
          <a:p>
            <a:pPr lvl="0" algn="just"/>
            <a:r>
              <a:rPr lang="fr-FR" sz="1800" dirty="0" smtClean="0">
                <a:solidFill>
                  <a:prstClr val="black"/>
                </a:solidFill>
                <a:latin typeface="+mj-lt"/>
              </a:rPr>
              <a:t>En </a:t>
            </a:r>
            <a:r>
              <a:rPr lang="fr-FR" sz="1800" dirty="0" smtClean="0">
                <a:solidFill>
                  <a:prstClr val="black"/>
                </a:solidFill>
                <a:latin typeface="+mj-lt"/>
              </a:rPr>
              <a:t>restant impassible, Keaton n’impose rien aux spectateurs. </a:t>
            </a:r>
            <a:r>
              <a:rPr lang="fr-FR" sz="1800" dirty="0" smtClean="0">
                <a:solidFill>
                  <a:prstClr val="black"/>
                </a:solidFill>
                <a:latin typeface="+mj-lt"/>
              </a:rPr>
              <a:t>Liberté </a:t>
            </a:r>
            <a:r>
              <a:rPr lang="fr-FR" sz="1800" dirty="0" smtClean="0">
                <a:solidFill>
                  <a:prstClr val="black"/>
                </a:solidFill>
                <a:latin typeface="+mj-lt"/>
              </a:rPr>
              <a:t>donnée au ressenti. </a:t>
            </a:r>
            <a:endParaRPr lang="fr-FR" sz="1800" dirty="0" smtClean="0">
              <a:solidFill>
                <a:prstClr val="black"/>
              </a:solidFill>
              <a:latin typeface="+mj-lt"/>
            </a:endParaRPr>
          </a:p>
          <a:p>
            <a:pPr lvl="0" algn="just"/>
            <a:r>
              <a:rPr lang="fr-FR" sz="1800" dirty="0" smtClean="0">
                <a:solidFill>
                  <a:prstClr val="black"/>
                </a:solidFill>
                <a:latin typeface="+mj-lt"/>
              </a:rPr>
              <a:t>Rappel de l’anecdote de la « serpillère » aux élèves. </a:t>
            </a:r>
          </a:p>
          <a:p>
            <a:pPr algn="just"/>
            <a:r>
              <a:rPr lang="fr-FR" sz="1800" dirty="0" smtClean="0">
                <a:latin typeface="+mj-lt"/>
              </a:rPr>
              <a:t>Keaton se sert </a:t>
            </a:r>
            <a:r>
              <a:rPr lang="fr-FR" sz="1800" dirty="0" smtClean="0">
                <a:latin typeface="+mj-lt"/>
              </a:rPr>
              <a:t>également de </a:t>
            </a:r>
            <a:r>
              <a:rPr lang="fr-FR" sz="1800" dirty="0" smtClean="0">
                <a:latin typeface="+mj-lt"/>
              </a:rPr>
              <a:t>cette façade au visage impassible pour mettre ses personnages dans des situations dans lesquelles ils n'ont pas de place au départ mais sont toujours prêts à faire face. </a:t>
            </a:r>
            <a:endParaRPr lang="fr-FR" sz="1800" dirty="0" smtClean="0">
              <a:solidFill>
                <a:prstClr val="black"/>
              </a:solidFill>
              <a:latin typeface="+mj-lt"/>
            </a:endParaRPr>
          </a:p>
          <a:p>
            <a:pPr lvl="0" algn="just"/>
            <a:endParaRPr lang="fr-FR" sz="1800" dirty="0" smtClean="0">
              <a:solidFill>
                <a:prstClr val="black"/>
              </a:solidFill>
              <a:latin typeface="+mj-lt"/>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b="1" dirty="0" smtClean="0">
                <a:solidFill>
                  <a:schemeClr val="tx1"/>
                </a:solidFill>
              </a:rPr>
              <a:t>Buster : le roi des cascades</a:t>
            </a:r>
            <a:endParaRPr lang="fr-FR" b="1" dirty="0">
              <a:solidFill>
                <a:schemeClr val="tx1"/>
              </a:solidFill>
              <a:latin typeface="Calibri" pitchFamily="34" charset="0"/>
              <a:cs typeface="Calibri" pitchFamily="34" charset="0"/>
            </a:endParaRPr>
          </a:p>
        </p:txBody>
      </p:sp>
      <p:pic>
        <p:nvPicPr>
          <p:cNvPr id="8194" name="Picture 2"/>
          <p:cNvPicPr>
            <a:picLocks noGrp="1" noChangeAspect="1" noChangeArrowheads="1"/>
          </p:cNvPicPr>
          <p:nvPr>
            <p:ph sz="quarter" idx="1"/>
          </p:nvPr>
        </p:nvPicPr>
        <p:blipFill>
          <a:blip r:embed="rId2"/>
          <a:srcRect/>
          <a:stretch>
            <a:fillRect/>
          </a:stretch>
        </p:blipFill>
        <p:spPr bwMode="auto">
          <a:xfrm>
            <a:off x="714348" y="1571612"/>
            <a:ext cx="7837770" cy="342902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b="1" dirty="0" smtClean="0">
                <a:solidFill>
                  <a:schemeClr val="tx1"/>
                </a:solidFill>
              </a:rPr>
              <a:t>Buster : le roi des cascades</a:t>
            </a:r>
            <a:endParaRPr lang="fr-FR"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71546"/>
            <a:ext cx="8572560" cy="5357850"/>
          </a:xfrm>
        </p:spPr>
        <p:txBody>
          <a:bodyPr>
            <a:noAutofit/>
          </a:bodyPr>
          <a:lstStyle/>
          <a:p>
            <a:pPr algn="just">
              <a:buFont typeface="Wingdings" pitchFamily="2" charset="2"/>
              <a:buChar char="Ø"/>
            </a:pPr>
            <a:r>
              <a:rPr lang="fr-FR" sz="2000" i="1" dirty="0" smtClean="0">
                <a:latin typeface="+mj-lt"/>
                <a:cs typeface="Calibri" pitchFamily="34" charset="0"/>
              </a:rPr>
              <a:t>En plus du burlesque qui apporte une touche comique au film, pouvez-vous repérer d’autres genres cinématographiques ? </a:t>
            </a:r>
          </a:p>
          <a:p>
            <a:pPr algn="just"/>
            <a:r>
              <a:rPr lang="fr-FR" sz="2000" dirty="0" smtClean="0">
                <a:latin typeface="+mj-lt"/>
                <a:cs typeface="Calibri" pitchFamily="34" charset="0"/>
              </a:rPr>
              <a:t>Après avoir repéré le </a:t>
            </a:r>
            <a:r>
              <a:rPr lang="fr-FR" sz="2000" dirty="0" smtClean="0">
                <a:latin typeface="+mj-lt"/>
                <a:cs typeface="Calibri" pitchFamily="34" charset="0"/>
              </a:rPr>
              <a:t>burlesque et quelques une de ses caractéristiques, il s’agira de </a:t>
            </a:r>
            <a:r>
              <a:rPr lang="fr-FR" sz="2000" b="1" dirty="0" smtClean="0">
                <a:latin typeface="+mj-lt"/>
                <a:cs typeface="Calibri" pitchFamily="34" charset="0"/>
              </a:rPr>
              <a:t>faire repérer d’autres genres aux élèves </a:t>
            </a:r>
            <a:r>
              <a:rPr lang="fr-FR" sz="2000" dirty="0" smtClean="0">
                <a:latin typeface="+mj-lt"/>
                <a:cs typeface="Calibri" pitchFamily="34" charset="0"/>
              </a:rPr>
              <a:t>: film d’aventure historique, film de guerre, romance mais surtout le </a:t>
            </a:r>
            <a:r>
              <a:rPr lang="fr-FR" sz="2000" b="1" dirty="0" smtClean="0">
                <a:latin typeface="+mj-lt"/>
                <a:cs typeface="Calibri" pitchFamily="34" charset="0"/>
              </a:rPr>
              <a:t>film d’action </a:t>
            </a:r>
            <a:r>
              <a:rPr lang="fr-FR" sz="2000" dirty="0" smtClean="0">
                <a:latin typeface="+mj-lt"/>
                <a:cs typeface="Calibri" pitchFamily="34" charset="0"/>
              </a:rPr>
              <a:t>avec ses cascades incroyables, toutes réalisées par Buster Keaton. </a:t>
            </a:r>
            <a:r>
              <a:rPr lang="fr-FR" sz="2000" dirty="0" smtClean="0">
                <a:latin typeface="+mj-lt"/>
              </a:rPr>
              <a:t>On pourra également se demander avec eux si d'autres films font aujourd'hui se croiser autant de genres. </a:t>
            </a:r>
            <a:endParaRPr lang="fr-FR" sz="2000" dirty="0" smtClean="0">
              <a:latin typeface="+mj-lt"/>
              <a:cs typeface="Calibri" pitchFamily="34" charset="0"/>
            </a:endParaRPr>
          </a:p>
          <a:p>
            <a:pPr algn="just"/>
            <a:r>
              <a:rPr lang="fr-FR" sz="2000" b="1" dirty="0" smtClean="0">
                <a:latin typeface="+mj-lt"/>
                <a:cs typeface="Calibri" pitchFamily="34" charset="0"/>
              </a:rPr>
              <a:t>Pourquoi ce mélange des genres ? </a:t>
            </a:r>
            <a:r>
              <a:rPr lang="fr-FR" sz="2000" dirty="0" smtClean="0">
                <a:latin typeface="+mj-lt"/>
                <a:cs typeface="Calibri" pitchFamily="34" charset="0"/>
              </a:rPr>
              <a:t>Evoquer à nouveau le court-métrage des frères Lumières « L’arroseur arrosé » avec les élèves : histoire réduite à 40 secondes car durée de la pellicule à l’époque, narration concentrée sur une péripétie, personnages peu développés. </a:t>
            </a:r>
            <a:endParaRPr lang="fr-FR" sz="2000" dirty="0" smtClean="0">
              <a:latin typeface="+mj-lt"/>
              <a:cs typeface="Calibri" pitchFamily="34" charset="0"/>
            </a:endParaRPr>
          </a:p>
          <a:p>
            <a:pPr algn="just"/>
            <a:r>
              <a:rPr lang="fr-FR" sz="2000" dirty="0" smtClean="0">
                <a:latin typeface="+mj-lt"/>
              </a:rPr>
              <a:t>En quittant l'économie narrative des courts-métrages, les films burlesques s'inspirent </a:t>
            </a:r>
            <a:r>
              <a:rPr lang="fr-FR" sz="2000" b="1" dirty="0" smtClean="0">
                <a:latin typeface="+mj-lt"/>
              </a:rPr>
              <a:t>d'autres genres plus </a:t>
            </a:r>
            <a:r>
              <a:rPr lang="fr-FR" sz="2000" b="1" dirty="0" smtClean="0">
                <a:latin typeface="+mj-lt"/>
              </a:rPr>
              <a:t>narratifs afin de tenir sur la longueur. </a:t>
            </a:r>
            <a:r>
              <a:rPr lang="fr-FR" sz="2000" dirty="0" smtClean="0">
                <a:latin typeface="+mj-lt"/>
              </a:rPr>
              <a:t>Chaplin </a:t>
            </a:r>
            <a:r>
              <a:rPr lang="fr-FR" sz="2000" dirty="0" smtClean="0">
                <a:latin typeface="+mj-lt"/>
              </a:rPr>
              <a:t>associera le burlesque </a:t>
            </a:r>
            <a:r>
              <a:rPr lang="fr-FR" sz="2000" dirty="0" smtClean="0">
                <a:latin typeface="+mj-lt"/>
              </a:rPr>
              <a:t>avec le mélodrame, </a:t>
            </a:r>
            <a:r>
              <a:rPr lang="fr-FR" sz="2000" dirty="0" smtClean="0">
                <a:latin typeface="+mj-lt"/>
              </a:rPr>
              <a:t>quand </a:t>
            </a:r>
            <a:r>
              <a:rPr lang="fr-FR" sz="2000" dirty="0" smtClean="0">
                <a:latin typeface="+mj-lt"/>
              </a:rPr>
              <a:t>Keaton est davantage du côté de l'aventure. </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b="1" dirty="0" smtClean="0">
                <a:solidFill>
                  <a:schemeClr val="tx1"/>
                </a:solidFill>
              </a:rPr>
              <a:t>Buster : le roi des cascades</a:t>
            </a:r>
            <a:endParaRPr lang="fr-FR" b="1" dirty="0">
              <a:solidFill>
                <a:schemeClr val="tx1"/>
              </a:solidFill>
              <a:latin typeface="Calibri" pitchFamily="34" charset="0"/>
              <a:cs typeface="Calibri" pitchFamily="34" charset="0"/>
            </a:endParaRPr>
          </a:p>
        </p:txBody>
      </p:sp>
      <p:sp>
        <p:nvSpPr>
          <p:cNvPr id="6" name="Espace réservé du contenu 5"/>
          <p:cNvSpPr>
            <a:spLocks noGrp="1"/>
          </p:cNvSpPr>
          <p:nvPr>
            <p:ph sz="quarter" idx="1"/>
          </p:nvPr>
        </p:nvSpPr>
        <p:spPr>
          <a:xfrm>
            <a:off x="214282" y="1071546"/>
            <a:ext cx="8572560" cy="5357850"/>
          </a:xfrm>
        </p:spPr>
        <p:txBody>
          <a:bodyPr>
            <a:noAutofit/>
          </a:bodyPr>
          <a:lstStyle/>
          <a:p>
            <a:pPr algn="just">
              <a:buFont typeface="Wingdings" pitchFamily="2" charset="2"/>
              <a:buChar char="Ø"/>
            </a:pPr>
            <a:endParaRPr lang="fr-FR" sz="2000" dirty="0" smtClean="0">
              <a:latin typeface="+mj-lt"/>
            </a:endParaRPr>
          </a:p>
          <a:p>
            <a:pPr algn="just">
              <a:buFont typeface="Wingdings" pitchFamily="2" charset="2"/>
              <a:buChar char="Ø"/>
            </a:pPr>
            <a:r>
              <a:rPr lang="fr-FR" sz="2400" dirty="0" smtClean="0">
                <a:latin typeface="+mj-lt"/>
              </a:rPr>
              <a:t>Visionner la séquence </a:t>
            </a:r>
            <a:r>
              <a:rPr lang="fr-FR" sz="2400" dirty="0" smtClean="0">
                <a:latin typeface="+mj-lt"/>
              </a:rPr>
              <a:t>du cyclone dans </a:t>
            </a:r>
            <a:r>
              <a:rPr lang="fr-FR" sz="2400" i="1" dirty="0" smtClean="0">
                <a:latin typeface="+mj-lt"/>
              </a:rPr>
              <a:t>Cadet d’eau douce</a:t>
            </a:r>
            <a:r>
              <a:rPr lang="fr-FR" sz="2400" dirty="0" smtClean="0">
                <a:latin typeface="+mj-lt"/>
              </a:rPr>
              <a:t> : </a:t>
            </a:r>
            <a:r>
              <a:rPr lang="fr-FR" sz="2400" u="sng" dirty="0" smtClean="0">
                <a:latin typeface="+mj-lt"/>
                <a:hlinkClick r:id="rId2"/>
              </a:rPr>
              <a:t>https://</a:t>
            </a:r>
            <a:r>
              <a:rPr lang="fr-FR" sz="2400" u="sng" dirty="0" smtClean="0">
                <a:latin typeface="+mj-lt"/>
                <a:hlinkClick r:id="rId2"/>
              </a:rPr>
              <a:t>www.youtube.com/watch?v=j8tIRYH3qxk</a:t>
            </a:r>
            <a:endParaRPr lang="fr-FR" sz="2400" dirty="0" smtClean="0">
              <a:latin typeface="+mj-lt"/>
            </a:endParaRPr>
          </a:p>
          <a:p>
            <a:pPr algn="just">
              <a:buFont typeface="Wingdings" pitchFamily="2" charset="2"/>
              <a:buChar char="Ø"/>
            </a:pPr>
            <a:r>
              <a:rPr lang="fr-FR" sz="2400" dirty="0" smtClean="0">
                <a:latin typeface="+mj-lt"/>
              </a:rPr>
              <a:t>Ainsi </a:t>
            </a:r>
            <a:r>
              <a:rPr lang="fr-FR" sz="2400" dirty="0" smtClean="0">
                <a:latin typeface="+mj-lt"/>
              </a:rPr>
              <a:t>que le dit le critique de cinéma Leonard </a:t>
            </a:r>
            <a:r>
              <a:rPr lang="fr-FR" sz="2400" dirty="0" err="1" smtClean="0">
                <a:latin typeface="+mj-lt"/>
              </a:rPr>
              <a:t>Maltin</a:t>
            </a:r>
            <a:r>
              <a:rPr lang="fr-FR" sz="2400" dirty="0" smtClean="0">
                <a:latin typeface="+mj-lt"/>
              </a:rPr>
              <a:t> :</a:t>
            </a:r>
            <a:r>
              <a:rPr lang="fr-FR" sz="2400" i="1" dirty="0" smtClean="0">
                <a:latin typeface="+mj-lt"/>
              </a:rPr>
              <a:t> « Le meilleur des effets spéciaux des films de Buster Keaton, c’est lui. </a:t>
            </a:r>
            <a:r>
              <a:rPr lang="fr-FR" sz="2400" i="1" dirty="0" smtClean="0">
                <a:latin typeface="+mj-lt"/>
              </a:rPr>
              <a:t>»</a:t>
            </a:r>
          </a:p>
          <a:p>
            <a:pPr algn="just">
              <a:buFont typeface="Wingdings" pitchFamily="2" charset="2"/>
              <a:buChar char="Ø"/>
            </a:pPr>
            <a:r>
              <a:rPr lang="fr-FR" sz="2400" dirty="0" smtClean="0">
                <a:latin typeface="+mj-lt"/>
              </a:rPr>
              <a:t>En mettant en scène des tempêtes le public est confronté à ce chaos intérieur, mais seul Keaton reste impassible car en adéquation avec les éléments. </a:t>
            </a:r>
            <a:endParaRPr lang="fr-FR" sz="2400" dirty="0" smtClean="0">
              <a:latin typeface="+mj-lt"/>
            </a:endParaRPr>
          </a:p>
          <a:p>
            <a:pPr algn="just">
              <a:buFont typeface="Wingdings" pitchFamily="2" charset="2"/>
              <a:buChar char="Ø"/>
            </a:pPr>
            <a:r>
              <a:rPr lang="fr-FR" sz="2400" dirty="0" smtClean="0">
                <a:latin typeface="+mj-lt"/>
              </a:rPr>
              <a:t>Il </a:t>
            </a:r>
            <a:r>
              <a:rPr lang="fr-FR" sz="2400" dirty="0" smtClean="0">
                <a:latin typeface="+mj-lt"/>
              </a:rPr>
              <a:t>incarne la figure du loser, de l’homme marginal, qui a besoin que les éléments soient déchainés pour être en phase avec le monde extérieur. Keaton vit dans un chaos constant, à échelle humaine. </a:t>
            </a:r>
            <a:endParaRPr lang="fr-FR" sz="2000" dirty="0" smtClean="0">
              <a:latin typeface="+mj-lt"/>
            </a:endParaRPr>
          </a:p>
          <a:p>
            <a:pPr algn="just">
              <a:buFont typeface="Wingdings" pitchFamily="2" charset="2"/>
              <a:buChar char="Ø"/>
            </a:pPr>
            <a:endParaRPr lang="fr-FR" sz="2000"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sz="3600" b="1" dirty="0" smtClean="0">
                <a:solidFill>
                  <a:schemeClr val="tx1"/>
                </a:solidFill>
              </a:rPr>
              <a:t>Analyse de séquence </a:t>
            </a:r>
            <a:endParaRPr lang="fr-FR" b="1" dirty="0">
              <a:solidFill>
                <a:schemeClr val="tx1"/>
              </a:solidFill>
              <a:latin typeface="Calibri" pitchFamily="34" charset="0"/>
              <a:cs typeface="Calibri" pitchFamily="34" charset="0"/>
            </a:endParaRPr>
          </a:p>
        </p:txBody>
      </p:sp>
      <p:pic>
        <p:nvPicPr>
          <p:cNvPr id="9219" name="Picture 3"/>
          <p:cNvPicPr>
            <a:picLocks noGrp="1" noChangeAspect="1" noChangeArrowheads="1"/>
          </p:cNvPicPr>
          <p:nvPr>
            <p:ph sz="quarter" idx="1"/>
          </p:nvPr>
        </p:nvPicPr>
        <p:blipFill>
          <a:blip r:embed="rId2"/>
          <a:srcRect/>
          <a:stretch>
            <a:fillRect/>
          </a:stretch>
        </p:blipFill>
        <p:spPr bwMode="auto">
          <a:xfrm>
            <a:off x="1142976" y="1357298"/>
            <a:ext cx="6951696" cy="4626867"/>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800" b="1" dirty="0" smtClean="0">
                <a:solidFill>
                  <a:schemeClr val="tx1"/>
                </a:solidFill>
              </a:rPr>
              <a:t/>
            </a:r>
            <a:br>
              <a:rPr lang="fr-FR" sz="3800" b="1" dirty="0" smtClean="0">
                <a:solidFill>
                  <a:schemeClr val="tx1"/>
                </a:solidFill>
              </a:rPr>
            </a:br>
            <a:r>
              <a:rPr lang="fr-FR" sz="3800" b="1" dirty="0" smtClean="0">
                <a:solidFill>
                  <a:schemeClr val="tx1"/>
                </a:solidFill>
              </a:rPr>
              <a:t>Buster Keaton : cinéaste né sur les planches</a:t>
            </a:r>
            <a:endParaRPr lang="fr-FR" sz="3800" b="1" dirty="0">
              <a:solidFill>
                <a:schemeClr val="tx1"/>
              </a:solidFill>
              <a:latin typeface="Calibri" pitchFamily="34" charset="0"/>
              <a:cs typeface="Calibri" pitchFamily="34" charset="0"/>
            </a:endParaRPr>
          </a:p>
        </p:txBody>
      </p:sp>
      <p:pic>
        <p:nvPicPr>
          <p:cNvPr id="53249" name="Picture 1"/>
          <p:cNvPicPr>
            <a:picLocks noGrp="1" noChangeAspect="1" noChangeArrowheads="1"/>
          </p:cNvPicPr>
          <p:nvPr>
            <p:ph sz="quarter" idx="1"/>
          </p:nvPr>
        </p:nvPicPr>
        <p:blipFill>
          <a:blip r:embed="rId2"/>
          <a:srcRect/>
          <a:stretch>
            <a:fillRect/>
          </a:stretch>
        </p:blipFill>
        <p:spPr bwMode="auto">
          <a:xfrm>
            <a:off x="785786" y="1500174"/>
            <a:ext cx="7752805" cy="435771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sz="3600" b="1" dirty="0" smtClean="0">
                <a:solidFill>
                  <a:schemeClr val="tx1"/>
                </a:solidFill>
              </a:rPr>
              <a:t>Analyse de séquence : le vol de La Générale</a:t>
            </a:r>
            <a:endParaRPr lang="fr-FR" b="1" dirty="0">
              <a:solidFill>
                <a:schemeClr val="tx1"/>
              </a:solidFill>
              <a:latin typeface="Calibri" pitchFamily="34" charset="0"/>
              <a:cs typeface="Calibri" pitchFamily="34" charset="0"/>
            </a:endParaRPr>
          </a:p>
        </p:txBody>
      </p:sp>
      <p:sp>
        <p:nvSpPr>
          <p:cNvPr id="4" name="Espace réservé du contenu 3"/>
          <p:cNvSpPr>
            <a:spLocks noGrp="1"/>
          </p:cNvSpPr>
          <p:nvPr>
            <p:ph sz="quarter" idx="1"/>
          </p:nvPr>
        </p:nvSpPr>
        <p:spPr>
          <a:xfrm>
            <a:off x="285720" y="1071546"/>
            <a:ext cx="8401080" cy="5286412"/>
          </a:xfrm>
        </p:spPr>
        <p:txBody>
          <a:bodyPr>
            <a:noAutofit/>
          </a:bodyPr>
          <a:lstStyle/>
          <a:p>
            <a:pPr algn="just"/>
            <a:r>
              <a:rPr lang="fr-FR" sz="1800" dirty="0" smtClean="0">
                <a:latin typeface="+mj-lt"/>
              </a:rPr>
              <a:t>La séquence analysée se situe dans le chapitre 5 du découpage narratif [</a:t>
            </a:r>
            <a:r>
              <a:rPr lang="fr-FR" sz="1800" dirty="0" smtClean="0">
                <a:latin typeface="+mj-lt"/>
              </a:rPr>
              <a:t>00:13:54 </a:t>
            </a:r>
            <a:r>
              <a:rPr lang="fr-FR" sz="1800" dirty="0" smtClean="0">
                <a:latin typeface="+mj-lt"/>
              </a:rPr>
              <a:t>– </a:t>
            </a:r>
            <a:r>
              <a:rPr lang="fr-FR" sz="1800" dirty="0" smtClean="0">
                <a:latin typeface="+mj-lt"/>
              </a:rPr>
              <a:t>00:15:32]. Les élèves pourront s’aider de la fiche du CNC avec les photogrammes. </a:t>
            </a:r>
          </a:p>
          <a:p>
            <a:pPr algn="just"/>
            <a:r>
              <a:rPr lang="fr-FR" sz="1800" dirty="0" smtClean="0">
                <a:latin typeface="+mj-lt"/>
              </a:rPr>
              <a:t>Des </a:t>
            </a:r>
            <a:r>
              <a:rPr lang="fr-FR" sz="1800" dirty="0" smtClean="0">
                <a:latin typeface="+mj-lt"/>
              </a:rPr>
              <a:t>espions nordistes volent </a:t>
            </a:r>
            <a:r>
              <a:rPr lang="fr-FR" sz="1800" i="1" dirty="0" smtClean="0">
                <a:latin typeface="+mj-lt"/>
              </a:rPr>
              <a:t>La Générale </a:t>
            </a:r>
            <a:r>
              <a:rPr lang="fr-FR" sz="1800" dirty="0" smtClean="0">
                <a:latin typeface="+mj-lt"/>
              </a:rPr>
              <a:t>et y retiennent prisonnière Annabelle. N'écoutant que son </a:t>
            </a:r>
            <a:r>
              <a:rPr lang="fr-FR" sz="1800" dirty="0" smtClean="0">
                <a:latin typeface="+mj-lt"/>
              </a:rPr>
              <a:t>cœur </a:t>
            </a:r>
            <a:r>
              <a:rPr lang="fr-FR" sz="1800" dirty="0" smtClean="0">
                <a:latin typeface="+mj-lt"/>
              </a:rPr>
              <a:t>et son courage, Johnnie se lance dans une poursuite </a:t>
            </a:r>
            <a:r>
              <a:rPr lang="fr-FR" sz="1800" dirty="0" smtClean="0">
                <a:latin typeface="+mj-lt"/>
              </a:rPr>
              <a:t>éperdue.</a:t>
            </a:r>
          </a:p>
          <a:p>
            <a:pPr algn="just">
              <a:buFont typeface="Wingdings" pitchFamily="2" charset="2"/>
              <a:buChar char="Ø"/>
            </a:pPr>
            <a:r>
              <a:rPr lang="fr-FR" sz="1800" i="1" dirty="0" smtClean="0">
                <a:latin typeface="+mj-lt"/>
              </a:rPr>
              <a:t>Observez la façon dont Annabelle est mise en valeur à 14’03. </a:t>
            </a:r>
          </a:p>
          <a:p>
            <a:pPr algn="just"/>
            <a:r>
              <a:rPr lang="fr-FR" sz="1800" dirty="0" smtClean="0">
                <a:latin typeface="+mj-lt"/>
              </a:rPr>
              <a:t>Tenue blanche, hommes en noirs. </a:t>
            </a:r>
          </a:p>
          <a:p>
            <a:pPr algn="just">
              <a:buFont typeface="Wingdings" pitchFamily="2" charset="2"/>
              <a:buChar char="Ø"/>
            </a:pPr>
            <a:r>
              <a:rPr lang="fr-FR" sz="1800" i="1" dirty="0" smtClean="0">
                <a:latin typeface="+mj-lt"/>
              </a:rPr>
              <a:t>De quel côté descendent les passagers pour dîner ? De quel côté descendent les espions ? Observez la symétrie et l’accompagnement musical qui souligne le danger. </a:t>
            </a:r>
          </a:p>
          <a:p>
            <a:pPr algn="just">
              <a:buFont typeface="Wingdings" pitchFamily="2" charset="2"/>
              <a:buChar char="Ø"/>
            </a:pPr>
            <a:r>
              <a:rPr lang="fr-FR" sz="1800" i="1" dirty="0" smtClean="0">
                <a:latin typeface="+mj-lt"/>
              </a:rPr>
              <a:t>Pourquoi </a:t>
            </a:r>
            <a:r>
              <a:rPr lang="fr-FR" sz="1800" i="1" dirty="0" smtClean="0">
                <a:latin typeface="+mj-lt"/>
              </a:rPr>
              <a:t>la prise d'otage d'Annabelle est-elle filmée successivement à l'intérieur du train </a:t>
            </a:r>
            <a:r>
              <a:rPr lang="fr-FR" sz="1800" i="1" dirty="0" smtClean="0">
                <a:latin typeface="+mj-lt"/>
              </a:rPr>
              <a:t>puis </a:t>
            </a:r>
            <a:r>
              <a:rPr lang="fr-FR" sz="1800" i="1" dirty="0" smtClean="0">
                <a:latin typeface="+mj-lt"/>
              </a:rPr>
              <a:t>à </a:t>
            </a:r>
            <a:r>
              <a:rPr lang="fr-FR" sz="1800" i="1" dirty="0" smtClean="0">
                <a:latin typeface="+mj-lt"/>
              </a:rPr>
              <a:t>l'extérieur ? </a:t>
            </a:r>
          </a:p>
          <a:p>
            <a:pPr algn="just"/>
            <a:r>
              <a:rPr lang="fr-FR" sz="1800" dirty="0" smtClean="0">
                <a:latin typeface="+mj-lt"/>
              </a:rPr>
              <a:t>Faire remarquer aux élèves le montage alterné (alternance </a:t>
            </a:r>
            <a:r>
              <a:rPr lang="fr-FR" sz="1800" dirty="0" smtClean="0">
                <a:latin typeface="+mj-lt"/>
              </a:rPr>
              <a:t>entre des actions disjointes au sein d'une même </a:t>
            </a:r>
            <a:r>
              <a:rPr lang="fr-FR" sz="1800" dirty="0" smtClean="0">
                <a:latin typeface="+mj-lt"/>
              </a:rPr>
              <a:t>séquence) qui renforce la tension dramatique. </a:t>
            </a:r>
            <a:r>
              <a:rPr lang="fr-FR" sz="1800" dirty="0" smtClean="0">
                <a:latin typeface="+mj-lt"/>
              </a:rPr>
              <a:t>Le plan </a:t>
            </a:r>
            <a:r>
              <a:rPr lang="fr-FR" sz="1800" dirty="0" smtClean="0">
                <a:latin typeface="+mj-lt"/>
              </a:rPr>
              <a:t>à 14’43 </a:t>
            </a:r>
            <a:r>
              <a:rPr lang="fr-FR" sz="1800" dirty="0" smtClean="0">
                <a:latin typeface="+mj-lt"/>
              </a:rPr>
              <a:t>est l'aboutissement de </a:t>
            </a:r>
            <a:r>
              <a:rPr lang="fr-FR" sz="1800" dirty="0" smtClean="0">
                <a:latin typeface="+mj-lt"/>
              </a:rPr>
              <a:t>ce montage alterné </a:t>
            </a:r>
            <a:r>
              <a:rPr lang="fr-FR" sz="1800" dirty="0" smtClean="0">
                <a:latin typeface="+mj-lt"/>
              </a:rPr>
              <a:t>: en détachant l'avant du train des autres wagons, l'espion nordiste finalise la séparation entre Johnnie et ses deux amours. </a:t>
            </a:r>
            <a:endParaRPr lang="fr-FR" sz="1800"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sz="3600" b="1" dirty="0" smtClean="0">
                <a:solidFill>
                  <a:schemeClr val="tx1"/>
                </a:solidFill>
              </a:rPr>
              <a:t>Analyse de séquence : le vol de La Générale</a:t>
            </a:r>
            <a:endParaRPr lang="fr-FR" b="1" dirty="0">
              <a:solidFill>
                <a:schemeClr val="tx1"/>
              </a:solidFill>
              <a:latin typeface="Calibri" pitchFamily="34" charset="0"/>
              <a:cs typeface="Calibri" pitchFamily="34" charset="0"/>
            </a:endParaRPr>
          </a:p>
        </p:txBody>
      </p:sp>
      <p:sp>
        <p:nvSpPr>
          <p:cNvPr id="4" name="Espace réservé du contenu 3"/>
          <p:cNvSpPr>
            <a:spLocks noGrp="1"/>
          </p:cNvSpPr>
          <p:nvPr>
            <p:ph sz="quarter" idx="1"/>
          </p:nvPr>
        </p:nvSpPr>
        <p:spPr>
          <a:xfrm>
            <a:off x="285720" y="1071546"/>
            <a:ext cx="8401080" cy="5286412"/>
          </a:xfrm>
        </p:spPr>
        <p:txBody>
          <a:bodyPr>
            <a:normAutofit/>
          </a:bodyPr>
          <a:lstStyle/>
          <a:p>
            <a:pPr algn="just">
              <a:buFont typeface="Wingdings" pitchFamily="2" charset="2"/>
              <a:buChar char="Ø"/>
            </a:pPr>
            <a:r>
              <a:rPr lang="fr-FR" sz="1800" i="1" dirty="0" smtClean="0">
                <a:latin typeface="+mj-lt"/>
              </a:rPr>
              <a:t>Entre </a:t>
            </a:r>
            <a:r>
              <a:rPr lang="fr-FR" sz="1800" i="1" dirty="0" smtClean="0">
                <a:latin typeface="+mj-lt"/>
              </a:rPr>
              <a:t>le plan [1] filmé perpendiculairement au train et les plans [7] et [8] filmés dans la perspective des rails, comment l'espace devient-il de plus en plus vaste et ouvert ? </a:t>
            </a:r>
            <a:endParaRPr lang="fr-FR" sz="1800" i="1" dirty="0" smtClean="0">
              <a:latin typeface="+mj-lt"/>
            </a:endParaRPr>
          </a:p>
          <a:p>
            <a:pPr algn="just">
              <a:buFont typeface="Wingdings" pitchFamily="2" charset="2"/>
              <a:buChar char="Ø"/>
            </a:pPr>
            <a:r>
              <a:rPr lang="fr-FR" sz="1800" i="1" dirty="0" smtClean="0">
                <a:latin typeface="+mj-lt"/>
              </a:rPr>
              <a:t>Quelle est l’échelle du plan à 15’28 ? Repérez le mouvement de caméra. </a:t>
            </a:r>
          </a:p>
          <a:p>
            <a:pPr algn="just"/>
            <a:r>
              <a:rPr lang="fr-FR" sz="1800" dirty="0" smtClean="0">
                <a:latin typeface="+mj-lt"/>
              </a:rPr>
              <a:t>Plan d’ensemble qui permet de situer les personnages dans le décor + panoramique : la caméra pivote sur les rails pour accompagner le mouvement de Johnnie. </a:t>
            </a:r>
            <a:r>
              <a:rPr lang="fr-FR" sz="1800" dirty="0" smtClean="0">
                <a:latin typeface="+mj-lt"/>
              </a:rPr>
              <a:t>Ce plan (seul mouvement de caméra de la séquence) accompagne Johnnie qui tourne le dos au monde qu'il quitte (les collègues, les passagers, la pause déjeuner, la petite bourgade…) pour s'engager littéralement sur les rails de nouvelles aventures, et passer en quelques plans de spectateur à acteur de sa propre vie. </a:t>
            </a:r>
            <a:r>
              <a:rPr lang="fr-FR" sz="1800" dirty="0" smtClean="0">
                <a:latin typeface="+mj-lt"/>
              </a:rPr>
              <a:t>Dans le plan suivant, qui est un raccord à 180° et produit un effet de symétrie, la </a:t>
            </a:r>
            <a:r>
              <a:rPr lang="fr-FR" sz="1800" dirty="0" smtClean="0">
                <a:latin typeface="+mj-lt"/>
              </a:rPr>
              <a:t>légère plongée permet à Johnnie de sortir du champ par le bas de l'image, en passant sous la caméra. </a:t>
            </a:r>
            <a:endParaRPr lang="fr-FR" sz="1800" dirty="0" smtClean="0">
              <a:latin typeface="+mj-lt"/>
            </a:endParaRPr>
          </a:p>
          <a:p>
            <a:pPr algn="just"/>
            <a:r>
              <a:rPr lang="fr-FR" sz="1800" dirty="0" smtClean="0">
                <a:latin typeface="+mj-lt"/>
              </a:rPr>
              <a:t>L'espace d'un instant, le monde auquel appartenait Johnnie semble avoir disparu, pour laisser place aux grands espaces sauvages qui lui tendent les bras. C'est dans ce monde nouveau que Johnnie fait irruption, toujours par le bas de l'image, empruntant comme La Générale ces rails qui créent une ligne de fuite vertigineuse. </a:t>
            </a:r>
            <a:endParaRPr lang="fr-FR" sz="1800" dirty="0">
              <a:latin typeface="+mj-lt"/>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t/>
            </a:r>
            <a:br>
              <a:rPr lang="fr-FR" sz="3600" b="1" dirty="0" smtClean="0"/>
            </a:br>
            <a:r>
              <a:rPr lang="fr-FR" sz="3600" b="1" dirty="0" smtClean="0">
                <a:solidFill>
                  <a:schemeClr val="tx1"/>
                </a:solidFill>
              </a:rPr>
              <a:t>Analyse de séquence : le vol de La Générale</a:t>
            </a:r>
            <a:endParaRPr lang="fr-FR" b="1" dirty="0">
              <a:solidFill>
                <a:schemeClr val="tx1"/>
              </a:solidFill>
              <a:latin typeface="Calibri" pitchFamily="34" charset="0"/>
              <a:cs typeface="Calibri" pitchFamily="34" charset="0"/>
            </a:endParaRPr>
          </a:p>
        </p:txBody>
      </p:sp>
      <p:sp>
        <p:nvSpPr>
          <p:cNvPr id="4" name="Espace réservé du contenu 3"/>
          <p:cNvSpPr>
            <a:spLocks noGrp="1"/>
          </p:cNvSpPr>
          <p:nvPr>
            <p:ph sz="quarter" idx="1"/>
          </p:nvPr>
        </p:nvSpPr>
        <p:spPr>
          <a:xfrm>
            <a:off x="285720" y="1071546"/>
            <a:ext cx="8401080" cy="5286412"/>
          </a:xfrm>
        </p:spPr>
        <p:txBody>
          <a:bodyPr>
            <a:normAutofit/>
          </a:bodyPr>
          <a:lstStyle/>
          <a:p>
            <a:pPr algn="just"/>
            <a:r>
              <a:rPr lang="fr-FR" sz="2000" dirty="0" smtClean="0">
                <a:latin typeface="+mj-lt"/>
              </a:rPr>
              <a:t>La distance à laquelle se trouve déjà la locomotive (toute petite et prête à disparaître au fond du plan) rend dérisoire la course folle du héros après elle. Johnnie, galvanisé par l'action, se sent l'âme d'un leader et fait de grands signes pour qu'on le suive. </a:t>
            </a:r>
            <a:endParaRPr lang="fr-FR" sz="2000" dirty="0" smtClean="0">
              <a:latin typeface="+mj-lt"/>
            </a:endParaRPr>
          </a:p>
          <a:p>
            <a:pPr algn="just"/>
            <a:r>
              <a:rPr lang="fr-FR" sz="2000" dirty="0" smtClean="0">
                <a:latin typeface="+mj-lt"/>
              </a:rPr>
              <a:t>Il </a:t>
            </a:r>
            <a:r>
              <a:rPr lang="fr-FR" sz="2000" dirty="0" smtClean="0">
                <a:latin typeface="+mj-lt"/>
              </a:rPr>
              <a:t>ne sait pas encore que personne ne le suivra, et qu'il devra vivre seul cette aventure. Qui, à part Johnnie Gray, est assez fou pour courir après une locomotive ? </a:t>
            </a:r>
            <a:endParaRPr lang="fr-FR" sz="2000" dirty="0">
              <a:latin typeface="+mj-lt"/>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600" b="1" dirty="0" smtClean="0">
                <a:solidFill>
                  <a:schemeClr val="tx1"/>
                </a:solidFill>
              </a:rPr>
              <a:t>La musique du film</a:t>
            </a:r>
            <a:endParaRPr lang="fr-FR" b="1" dirty="0">
              <a:solidFill>
                <a:schemeClr val="tx1"/>
              </a:solidFill>
              <a:cs typeface="Calibri" pitchFamily="34" charset="0"/>
            </a:endParaRPr>
          </a:p>
        </p:txBody>
      </p:sp>
      <p:sp>
        <p:nvSpPr>
          <p:cNvPr id="6" name="Espace réservé du contenu 5"/>
          <p:cNvSpPr>
            <a:spLocks noGrp="1"/>
          </p:cNvSpPr>
          <p:nvPr>
            <p:ph sz="quarter" idx="1"/>
          </p:nvPr>
        </p:nvSpPr>
        <p:spPr>
          <a:xfrm>
            <a:off x="214282" y="1142984"/>
            <a:ext cx="8715436" cy="5286412"/>
          </a:xfrm>
        </p:spPr>
        <p:txBody>
          <a:bodyPr>
            <a:noAutofit/>
          </a:bodyPr>
          <a:lstStyle/>
          <a:p>
            <a:pPr algn="just"/>
            <a:r>
              <a:rPr lang="fr-FR" sz="1900" dirty="0" smtClean="0">
                <a:latin typeface="+mj-lt"/>
              </a:rPr>
              <a:t>L</a:t>
            </a:r>
            <a:r>
              <a:rPr lang="fr-FR" sz="1900" dirty="0" smtClean="0">
                <a:latin typeface="+mj-lt"/>
              </a:rPr>
              <a:t>a</a:t>
            </a:r>
            <a:r>
              <a:rPr lang="fr-FR" sz="1900" dirty="0" smtClean="0">
                <a:latin typeface="+mj-lt"/>
              </a:rPr>
              <a:t> bande son </a:t>
            </a:r>
            <a:r>
              <a:rPr lang="fr-FR" sz="1900" dirty="0" smtClean="0">
                <a:latin typeface="+mj-lt"/>
              </a:rPr>
              <a:t>n'existe </a:t>
            </a:r>
            <a:r>
              <a:rPr lang="fr-FR" sz="1900" dirty="0" smtClean="0">
                <a:latin typeface="+mj-lt"/>
              </a:rPr>
              <a:t>pas à la sortie du film, </a:t>
            </a:r>
            <a:r>
              <a:rPr lang="fr-FR" sz="1900" dirty="0" smtClean="0">
                <a:latin typeface="+mj-lt"/>
              </a:rPr>
              <a:t>néanmoins le </a:t>
            </a:r>
            <a:r>
              <a:rPr lang="fr-FR" sz="1900" dirty="0" smtClean="0">
                <a:latin typeface="+mj-lt"/>
              </a:rPr>
              <a:t>cinéma muet était rarement silencieux. </a:t>
            </a:r>
            <a:r>
              <a:rPr lang="fr-FR" sz="1900" b="1" dirty="0" smtClean="0">
                <a:latin typeface="+mj-lt"/>
              </a:rPr>
              <a:t>U</a:t>
            </a:r>
            <a:r>
              <a:rPr lang="fr-FR" sz="1900" b="1" dirty="0" smtClean="0">
                <a:latin typeface="+mj-lt"/>
              </a:rPr>
              <a:t>n</a:t>
            </a:r>
            <a:r>
              <a:rPr lang="fr-FR" sz="1900" b="1" dirty="0" smtClean="0">
                <a:latin typeface="+mj-lt"/>
              </a:rPr>
              <a:t> pianiste ou un petit orchestre</a:t>
            </a:r>
            <a:r>
              <a:rPr lang="fr-FR" sz="1900" dirty="0" smtClean="0">
                <a:latin typeface="+mj-lt"/>
              </a:rPr>
              <a:t> jouait directement dans la salle, en suivant quelques indications fournies par les producteurs. En 1926, c'est ainsi la partition de William P. Perry qui est préconisée.</a:t>
            </a:r>
          </a:p>
          <a:p>
            <a:pPr algn="just"/>
            <a:r>
              <a:rPr lang="fr-FR" sz="1900" dirty="0" smtClean="0">
                <a:latin typeface="+mj-lt"/>
              </a:rPr>
              <a:t>En 1987, Carl Davis crée une partition symphonique pour le film.</a:t>
            </a:r>
          </a:p>
          <a:p>
            <a:pPr algn="just"/>
            <a:r>
              <a:rPr lang="fr-FR" sz="1900" dirty="0" smtClean="0">
                <a:latin typeface="+mj-lt"/>
              </a:rPr>
              <a:t>En 1995, l'universitaire </a:t>
            </a:r>
            <a:r>
              <a:rPr lang="fr-FR" sz="1900" b="1" dirty="0" smtClean="0">
                <a:latin typeface="+mj-lt"/>
              </a:rPr>
              <a:t>américain Robert </a:t>
            </a:r>
            <a:r>
              <a:rPr lang="fr-FR" sz="1900" b="1" dirty="0" err="1" smtClean="0">
                <a:latin typeface="+mj-lt"/>
              </a:rPr>
              <a:t>Israel</a:t>
            </a:r>
            <a:r>
              <a:rPr lang="fr-FR" sz="1900" dirty="0" smtClean="0">
                <a:latin typeface="+mj-lt"/>
              </a:rPr>
              <a:t>, spécialiste de la musique de films muets, arrange l'accompagnement musical de l'époque pour créer une nouvelle bande son diffusée avec les copies du film</a:t>
            </a:r>
            <a:r>
              <a:rPr lang="fr-FR" sz="1900" dirty="0" smtClean="0">
                <a:latin typeface="+mj-lt"/>
              </a:rPr>
              <a:t>. C’est cet accompagnement qui sera montré aux élèves dans le cadre des projections Collège au Cinéma. </a:t>
            </a:r>
            <a:endParaRPr lang="fr-FR" sz="1900" dirty="0" smtClean="0">
              <a:latin typeface="+mj-lt"/>
            </a:endParaRPr>
          </a:p>
          <a:p>
            <a:pPr algn="just"/>
            <a:r>
              <a:rPr lang="fr-FR" sz="1900" dirty="0" smtClean="0">
                <a:latin typeface="+mj-lt"/>
              </a:rPr>
              <a:t>En</a:t>
            </a:r>
            <a:r>
              <a:rPr lang="fr-FR" sz="1900" dirty="0" smtClean="0">
                <a:latin typeface="+mj-lt"/>
              </a:rPr>
              <a:t> 2004, le film est rénové grâce à la technique du numérique en haute définition et le compositeur </a:t>
            </a:r>
            <a:r>
              <a:rPr lang="fr-FR" sz="1900" b="1" dirty="0" smtClean="0">
                <a:latin typeface="+mj-lt"/>
              </a:rPr>
              <a:t>japonais Joe </a:t>
            </a:r>
            <a:r>
              <a:rPr lang="fr-FR" sz="1900" b="1" dirty="0" err="1" smtClean="0">
                <a:latin typeface="+mj-lt"/>
              </a:rPr>
              <a:t>Hisaishi</a:t>
            </a:r>
            <a:r>
              <a:rPr lang="fr-FR" sz="1900" b="1" dirty="0" smtClean="0">
                <a:latin typeface="+mj-lt"/>
              </a:rPr>
              <a:t> </a:t>
            </a:r>
            <a:r>
              <a:rPr lang="fr-FR" sz="1900" dirty="0" smtClean="0">
                <a:latin typeface="+mj-lt"/>
              </a:rPr>
              <a:t>use de son talent pour créer une bande originale inédite</a:t>
            </a:r>
            <a:r>
              <a:rPr lang="fr-FR" sz="1900" dirty="0" smtClean="0">
                <a:latin typeface="+mj-lt"/>
              </a:rPr>
              <a:t>.</a:t>
            </a:r>
            <a:endParaRPr lang="fr-FR" sz="1900" dirty="0" smtClean="0">
              <a:latin typeface="+mj-lt"/>
            </a:endParaRPr>
          </a:p>
          <a:p>
            <a:pPr algn="just"/>
            <a:r>
              <a:rPr lang="fr-FR" sz="1900" dirty="0" smtClean="0">
                <a:latin typeface="+mj-lt"/>
              </a:rPr>
              <a:t>Dans cette vidéo, le compositeur Krishna Levy compare un extrait du film  avec deux musiques différentes : la version de Robert </a:t>
            </a:r>
            <a:r>
              <a:rPr lang="fr-FR" sz="1900" dirty="0" err="1" smtClean="0">
                <a:latin typeface="+mj-lt"/>
              </a:rPr>
              <a:t>Israel</a:t>
            </a:r>
            <a:r>
              <a:rPr lang="fr-FR" sz="1900" dirty="0" smtClean="0">
                <a:latin typeface="+mj-lt"/>
              </a:rPr>
              <a:t> et celle de Joe </a:t>
            </a:r>
            <a:r>
              <a:rPr lang="fr-FR" sz="1900" dirty="0" err="1" smtClean="0">
                <a:latin typeface="+mj-lt"/>
              </a:rPr>
              <a:t>Hisaishi</a:t>
            </a:r>
            <a:r>
              <a:rPr lang="fr-FR" sz="1900" dirty="0" smtClean="0">
                <a:latin typeface="+mj-lt"/>
              </a:rPr>
              <a:t>. </a:t>
            </a:r>
            <a:endParaRPr lang="fr-FR" sz="1900" dirty="0" smtClean="0">
              <a:latin typeface="+mj-lt"/>
            </a:endParaRPr>
          </a:p>
          <a:p>
            <a:pPr algn="just"/>
            <a:r>
              <a:rPr lang="fr-FR" sz="1900" dirty="0" smtClean="0">
                <a:latin typeface="+mj-lt"/>
                <a:hlinkClick r:id="rId2"/>
              </a:rPr>
              <a:t>https://transmettrelecinema.com/film/mecano-de-la-general/#</a:t>
            </a:r>
            <a:r>
              <a:rPr lang="fr-FR" sz="1900" dirty="0" smtClean="0">
                <a:latin typeface="+mj-lt"/>
                <a:hlinkClick r:id="rId2"/>
              </a:rPr>
              <a:t>video</a:t>
            </a:r>
            <a:endParaRPr lang="fr-FR" sz="1900" dirty="0" smtClean="0">
              <a:latin typeface="+mj-lt"/>
            </a:endParaRPr>
          </a:p>
          <a:p>
            <a:pPr algn="just"/>
            <a:endParaRPr lang="fr-FR" sz="2000"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b="1" dirty="0" smtClean="0">
                <a:solidFill>
                  <a:schemeClr val="tx1"/>
                </a:solidFill>
              </a:rPr>
              <a:t>Prolongements</a:t>
            </a:r>
            <a:endParaRPr lang="fr-FR" b="1" dirty="0">
              <a:solidFill>
                <a:schemeClr val="tx1"/>
              </a:solidFill>
              <a:cs typeface="Calibri" pitchFamily="34" charset="0"/>
            </a:endParaRPr>
          </a:p>
        </p:txBody>
      </p:sp>
      <p:sp>
        <p:nvSpPr>
          <p:cNvPr id="6" name="Espace réservé du contenu 5"/>
          <p:cNvSpPr>
            <a:spLocks noGrp="1"/>
          </p:cNvSpPr>
          <p:nvPr>
            <p:ph sz="quarter" idx="1"/>
          </p:nvPr>
        </p:nvSpPr>
        <p:spPr>
          <a:xfrm>
            <a:off x="214282" y="1142984"/>
            <a:ext cx="8715436" cy="5286412"/>
          </a:xfrm>
        </p:spPr>
        <p:txBody>
          <a:bodyPr>
            <a:noAutofit/>
          </a:bodyPr>
          <a:lstStyle/>
          <a:p>
            <a:pPr algn="just"/>
            <a:endParaRPr lang="fr-FR" sz="2000" dirty="0" smtClean="0">
              <a:latin typeface="+mj-lt"/>
            </a:endParaRPr>
          </a:p>
          <a:p>
            <a:pPr algn="just"/>
            <a:r>
              <a:rPr lang="fr-FR" sz="2000" dirty="0" smtClean="0">
                <a:latin typeface="+mj-lt"/>
              </a:rPr>
              <a:t>Peter </a:t>
            </a:r>
            <a:r>
              <a:rPr lang="fr-FR" sz="2000" dirty="0" err="1" smtClean="0">
                <a:latin typeface="+mj-lt"/>
              </a:rPr>
              <a:t>Bogdanovich</a:t>
            </a:r>
            <a:r>
              <a:rPr lang="fr-FR" sz="2000" dirty="0" smtClean="0">
                <a:latin typeface="+mj-lt"/>
              </a:rPr>
              <a:t> </a:t>
            </a:r>
            <a:r>
              <a:rPr lang="fr-FR" sz="2000" dirty="0" smtClean="0">
                <a:latin typeface="+mj-lt"/>
              </a:rPr>
              <a:t>a réalisé en</a:t>
            </a:r>
            <a:r>
              <a:rPr lang="fr-FR" sz="2000" dirty="0" smtClean="0">
                <a:latin typeface="+mj-lt"/>
              </a:rPr>
              <a:t> </a:t>
            </a:r>
            <a:r>
              <a:rPr lang="fr-FR" sz="2000" dirty="0" smtClean="0">
                <a:latin typeface="+mj-lt"/>
              </a:rPr>
              <a:t>2018 </a:t>
            </a:r>
            <a:r>
              <a:rPr lang="fr-FR" sz="2000" dirty="0" smtClean="0">
                <a:latin typeface="+mj-lt"/>
              </a:rPr>
              <a:t>un documentaire remarquablement fouillé au grand acteur et réalisateur du cinéma </a:t>
            </a:r>
            <a:r>
              <a:rPr lang="fr-FR" sz="2000" dirty="0" smtClean="0">
                <a:latin typeface="+mj-lt"/>
              </a:rPr>
              <a:t>muet : </a:t>
            </a:r>
            <a:r>
              <a:rPr lang="fr-FR" sz="2000" i="1" dirty="0" smtClean="0">
                <a:latin typeface="+mj-lt"/>
              </a:rPr>
              <a:t>The </a:t>
            </a:r>
            <a:r>
              <a:rPr lang="fr-FR" sz="2000" i="1" dirty="0" smtClean="0">
                <a:latin typeface="+mj-lt"/>
              </a:rPr>
              <a:t>Great Buster </a:t>
            </a:r>
            <a:r>
              <a:rPr lang="fr-FR" sz="2000" i="1" dirty="0" smtClean="0">
                <a:latin typeface="+mj-lt"/>
              </a:rPr>
              <a:t>:  </a:t>
            </a:r>
            <a:r>
              <a:rPr lang="fr-FR" sz="2000" i="1" dirty="0" smtClean="0">
                <a:latin typeface="+mj-lt"/>
              </a:rPr>
              <a:t>A </a:t>
            </a:r>
            <a:r>
              <a:rPr lang="fr-FR" sz="2000" i="1" dirty="0" err="1" smtClean="0">
                <a:latin typeface="+mj-lt"/>
              </a:rPr>
              <a:t>Celebration</a:t>
            </a:r>
            <a:r>
              <a:rPr lang="fr-FR" sz="2000" dirty="0" smtClean="0">
                <a:latin typeface="+mj-lt"/>
              </a:rPr>
              <a:t> (</a:t>
            </a:r>
            <a:r>
              <a:rPr lang="fr-FR" sz="2000" dirty="0" smtClean="0">
                <a:latin typeface="+mj-lt"/>
              </a:rPr>
              <a:t>EU, 2018, 102 min</a:t>
            </a:r>
            <a:r>
              <a:rPr lang="fr-FR" sz="2000" dirty="0" smtClean="0">
                <a:latin typeface="+mj-lt"/>
              </a:rPr>
              <a:t>.)</a:t>
            </a:r>
          </a:p>
          <a:p>
            <a:r>
              <a:rPr lang="fr-FR" sz="2000" dirty="0" smtClean="0">
                <a:latin typeface="+mj-lt"/>
              </a:rPr>
              <a:t>Article de présentation dans </a:t>
            </a:r>
            <a:r>
              <a:rPr lang="fr-FR" sz="2000" dirty="0" smtClean="0">
                <a:latin typeface="+mj-lt"/>
              </a:rPr>
              <a:t>Le Monde : </a:t>
            </a:r>
            <a:r>
              <a:rPr lang="fr-FR" sz="2000" dirty="0" smtClean="0">
                <a:latin typeface="+mj-lt"/>
                <a:hlinkClick r:id="rId2"/>
              </a:rPr>
              <a:t>https://</a:t>
            </a:r>
            <a:r>
              <a:rPr lang="fr-FR" sz="2000" dirty="0" smtClean="0">
                <a:latin typeface="+mj-lt"/>
                <a:hlinkClick r:id="rId2"/>
              </a:rPr>
              <a:t>www.lemonde.fr/culture/article/2020/10/08/buster-keaton-la-mecanique-d-un-genie-du-burlesque_6055305_3246.html</a:t>
            </a:r>
            <a:endParaRPr lang="fr-FR" sz="2000" dirty="0" smtClean="0">
              <a:latin typeface="+mj-lt"/>
            </a:endParaRPr>
          </a:p>
          <a:p>
            <a:r>
              <a:rPr lang="fr-FR" sz="2000" dirty="0" smtClean="0">
                <a:latin typeface="+mj-lt"/>
              </a:rPr>
              <a:t>Descendance, les héritiers de Keaton : à lire dans le dossier maître pages 18-19. </a:t>
            </a:r>
          </a:p>
          <a:p>
            <a:pPr algn="just"/>
            <a:endParaRPr lang="fr-FR" sz="2000" dirty="0" smtClean="0"/>
          </a:p>
          <a:p>
            <a:pPr algn="just"/>
            <a:endParaRPr lang="fr-FR" sz="2000" dirty="0" smtClean="0">
              <a:latin typeface="+mj-l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Buster Keaton : cinéaste né sur les planches</a:t>
            </a:r>
            <a:endParaRPr lang="fr-FR" sz="3700"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142984"/>
            <a:ext cx="8572560" cy="5286412"/>
          </a:xfrm>
        </p:spPr>
        <p:txBody>
          <a:bodyPr>
            <a:noAutofit/>
          </a:bodyPr>
          <a:lstStyle/>
          <a:p>
            <a:pPr algn="just"/>
            <a:r>
              <a:rPr lang="fr-FR" sz="1800" b="1" dirty="0" smtClean="0">
                <a:latin typeface="+mj-lt"/>
              </a:rPr>
              <a:t>Joseph Frank Keaton Junior est né le 4 octobre 1895 </a:t>
            </a:r>
            <a:r>
              <a:rPr lang="fr-FR" sz="1800" dirty="0" smtClean="0">
                <a:latin typeface="+mj-lt"/>
              </a:rPr>
              <a:t>(soit l'année de la toute première séance publique de cinéma) dans les coulisses d'un théâtre à Piqua, au Kansas</a:t>
            </a:r>
            <a:r>
              <a:rPr lang="fr-FR" sz="1800" dirty="0" smtClean="0">
                <a:latin typeface="+mj-lt"/>
              </a:rPr>
              <a:t>. Ses parents travaillaient dans le </a:t>
            </a:r>
            <a:r>
              <a:rPr lang="fr-FR" sz="1800" b="1" dirty="0" smtClean="0">
                <a:latin typeface="+mj-lt"/>
              </a:rPr>
              <a:t>music-hall. </a:t>
            </a:r>
            <a:endParaRPr lang="fr-FR" sz="1800" b="1" dirty="0" smtClean="0">
              <a:latin typeface="+mj-lt"/>
            </a:endParaRPr>
          </a:p>
          <a:p>
            <a:pPr algn="just"/>
            <a:r>
              <a:rPr lang="fr-FR" sz="1800" dirty="0" smtClean="0">
                <a:latin typeface="+mj-lt"/>
              </a:rPr>
              <a:t>Son </a:t>
            </a:r>
            <a:r>
              <a:rPr lang="fr-FR" sz="1800" dirty="0" smtClean="0">
                <a:latin typeface="+mj-lt"/>
              </a:rPr>
              <a:t>vrai </a:t>
            </a:r>
            <a:r>
              <a:rPr lang="fr-FR" sz="1800" dirty="0" smtClean="0">
                <a:latin typeface="+mj-lt"/>
              </a:rPr>
              <a:t>nom est </a:t>
            </a:r>
            <a:r>
              <a:rPr lang="fr-FR" sz="1800" dirty="0" smtClean="0">
                <a:latin typeface="+mj-lt"/>
              </a:rPr>
              <a:t>Joseph Franck Keaton Junior.  </a:t>
            </a:r>
            <a:r>
              <a:rPr lang="fr-FR" sz="1800" b="1" dirty="0" smtClean="0">
                <a:latin typeface="+mj-lt"/>
              </a:rPr>
              <a:t>« Buster » est un surnom générique </a:t>
            </a:r>
            <a:r>
              <a:rPr lang="fr-FR" sz="1800" b="1" dirty="0" smtClean="0">
                <a:latin typeface="+mj-lt"/>
              </a:rPr>
              <a:t>«</a:t>
            </a:r>
            <a:r>
              <a:rPr lang="fr-FR" sz="1800" b="1" dirty="0" smtClean="0">
                <a:latin typeface="+mj-lt"/>
              </a:rPr>
              <a:t> pote </a:t>
            </a:r>
            <a:r>
              <a:rPr lang="fr-FR" sz="1800" b="1" dirty="0" smtClean="0">
                <a:latin typeface="+mj-lt"/>
              </a:rPr>
              <a:t>» signifiant </a:t>
            </a:r>
            <a:r>
              <a:rPr lang="fr-FR" sz="1800" b="1" dirty="0" smtClean="0">
                <a:latin typeface="+mj-lt"/>
              </a:rPr>
              <a:t>aussi « casse-cou </a:t>
            </a:r>
            <a:r>
              <a:rPr lang="fr-FR" sz="1800" b="1" dirty="0" smtClean="0">
                <a:latin typeface="+mj-lt"/>
              </a:rPr>
              <a:t>».</a:t>
            </a:r>
            <a:endParaRPr lang="fr-FR" sz="1800" b="1" dirty="0" smtClean="0">
              <a:latin typeface="+mj-lt"/>
            </a:endParaRPr>
          </a:p>
          <a:p>
            <a:pPr algn="just"/>
            <a:r>
              <a:rPr lang="fr-FR" sz="1800" b="1" dirty="0" smtClean="0">
                <a:latin typeface="+mj-lt"/>
              </a:rPr>
              <a:t>Il a démarré à 4 ans </a:t>
            </a:r>
            <a:r>
              <a:rPr lang="fr-FR" sz="1800" b="1" dirty="0" smtClean="0">
                <a:latin typeface="+mj-lt"/>
              </a:rPr>
              <a:t>par une gamelle</a:t>
            </a:r>
            <a:r>
              <a:rPr lang="fr-FR" sz="1800" b="1" dirty="0" smtClean="0">
                <a:latin typeface="+mj-lt"/>
              </a:rPr>
              <a:t>. </a:t>
            </a:r>
            <a:r>
              <a:rPr lang="fr-FR" sz="1800" dirty="0" smtClean="0">
                <a:latin typeface="+mj-lt"/>
              </a:rPr>
              <a:t>La </a:t>
            </a:r>
            <a:r>
              <a:rPr lang="fr-FR" sz="1800" dirty="0" smtClean="0">
                <a:latin typeface="+mj-lt"/>
              </a:rPr>
              <a:t>légende raconte </a:t>
            </a:r>
            <a:r>
              <a:rPr lang="fr-FR" sz="1800" dirty="0" smtClean="0">
                <a:latin typeface="+mj-lt"/>
              </a:rPr>
              <a:t>que le grand prestidigitateur </a:t>
            </a:r>
            <a:r>
              <a:rPr lang="fr-FR" sz="1800" dirty="0" err="1" smtClean="0">
                <a:latin typeface="+mj-lt"/>
              </a:rPr>
              <a:t>Houdini</a:t>
            </a:r>
            <a:r>
              <a:rPr lang="fr-FR" sz="1800" dirty="0" smtClean="0">
                <a:latin typeface="+mj-lt"/>
              </a:rPr>
              <a:t> se soit écrié « </a:t>
            </a:r>
            <a:r>
              <a:rPr lang="fr-FR" sz="1800" i="1" dirty="0" err="1" smtClean="0">
                <a:latin typeface="+mj-lt"/>
              </a:rPr>
              <a:t>What</a:t>
            </a:r>
            <a:r>
              <a:rPr lang="fr-FR" sz="1800" i="1" dirty="0" smtClean="0">
                <a:latin typeface="+mj-lt"/>
              </a:rPr>
              <a:t> a BUSTER ! » (« Quel casse-cou ! </a:t>
            </a:r>
            <a:r>
              <a:rPr lang="fr-FR" sz="1800" dirty="0" smtClean="0">
                <a:latin typeface="+mj-lt"/>
              </a:rPr>
              <a:t>») après l'avoir vu se relever d'une chute spectaculaire dans les escaliers.</a:t>
            </a:r>
            <a:r>
              <a:rPr lang="fr-FR" sz="1800" dirty="0" smtClean="0"/>
              <a:t> </a:t>
            </a:r>
            <a:r>
              <a:rPr lang="fr-FR" sz="1800" dirty="0" smtClean="0">
                <a:latin typeface="+mj-lt"/>
              </a:rPr>
              <a:t>Comme </a:t>
            </a:r>
            <a:r>
              <a:rPr lang="fr-FR" sz="1800" dirty="0" smtClean="0">
                <a:latin typeface="+mj-lt"/>
              </a:rPr>
              <a:t>il ne s’est pas fait mal on l’a surnommé « Buster </a:t>
            </a:r>
            <a:r>
              <a:rPr lang="fr-FR" sz="1800" dirty="0" smtClean="0">
                <a:latin typeface="+mj-lt"/>
              </a:rPr>
              <a:t> »</a:t>
            </a:r>
            <a:r>
              <a:rPr lang="fr-FR" sz="1800" dirty="0" smtClean="0">
                <a:latin typeface="+mj-lt"/>
              </a:rPr>
              <a:t>. </a:t>
            </a:r>
            <a:r>
              <a:rPr lang="fr-FR" sz="1800" dirty="0" smtClean="0">
                <a:latin typeface="+mj-lt"/>
              </a:rPr>
              <a:t>Il s’est certainement fait mal mais n’a pas manifesté sa douleur. </a:t>
            </a:r>
            <a:endParaRPr lang="fr-FR" sz="1800" dirty="0" smtClean="0">
              <a:latin typeface="+mj-lt"/>
            </a:endParaRPr>
          </a:p>
          <a:p>
            <a:pPr algn="just"/>
            <a:r>
              <a:rPr lang="fr-FR" sz="1800" dirty="0" smtClean="0">
                <a:latin typeface="+mj-lt"/>
              </a:rPr>
              <a:t>Son </a:t>
            </a:r>
            <a:r>
              <a:rPr lang="fr-FR" sz="1800" dirty="0" smtClean="0">
                <a:latin typeface="+mj-lt"/>
              </a:rPr>
              <a:t>père a ensuite crée un numéro en prenant son fils pour une </a:t>
            </a:r>
            <a:r>
              <a:rPr lang="fr-FR" sz="1800" dirty="0" smtClean="0">
                <a:latin typeface="+mj-lt"/>
              </a:rPr>
              <a:t>serpillère ou un balai, il le jetait violement par terre</a:t>
            </a:r>
            <a:r>
              <a:rPr lang="fr-FR" sz="1800" dirty="0" smtClean="0">
                <a:latin typeface="+mj-lt"/>
              </a:rPr>
              <a:t> : lorsque Buster faisait des mimiques le public ne riait pas alors que lorsqu’il restait impassible </a:t>
            </a:r>
            <a:r>
              <a:rPr lang="fr-FR" sz="1800" dirty="0" smtClean="0">
                <a:latin typeface="+mj-lt"/>
              </a:rPr>
              <a:t>cela provoquait des </a:t>
            </a:r>
            <a:r>
              <a:rPr lang="fr-FR" sz="1800" dirty="0" smtClean="0">
                <a:latin typeface="+mj-lt"/>
              </a:rPr>
              <a:t>réactions </a:t>
            </a:r>
            <a:r>
              <a:rPr lang="fr-FR" sz="1800" dirty="0" smtClean="0">
                <a:latin typeface="+mj-lt"/>
              </a:rPr>
              <a:t>instantanées, </a:t>
            </a:r>
            <a:r>
              <a:rPr lang="fr-FR" sz="1800" dirty="0" smtClean="0">
                <a:latin typeface="+mj-lt"/>
              </a:rPr>
              <a:t>il fallait dissocier la douleur pour provoquer le rire. </a:t>
            </a:r>
            <a:r>
              <a:rPr lang="fr-FR" sz="1800" b="1" dirty="0" smtClean="0">
                <a:latin typeface="+mj-lt"/>
              </a:rPr>
              <a:t>Buster a donc trouvé son personnage très jeune, vers 4-5 ans. </a:t>
            </a:r>
            <a:endParaRPr lang="fr-FR" sz="1800" b="1" dirty="0" smtClean="0">
              <a:latin typeface="+mj-lt"/>
            </a:endParaRPr>
          </a:p>
          <a:p>
            <a:pPr algn="just"/>
            <a:r>
              <a:rPr lang="fr-FR" sz="1800" dirty="0" smtClean="0">
                <a:latin typeface="+mj-lt"/>
              </a:rPr>
              <a:t>Keaton va ensuite se faire repérer en </a:t>
            </a:r>
            <a:r>
              <a:rPr lang="fr-FR" sz="1800" b="1" dirty="0" smtClean="0">
                <a:latin typeface="+mj-lt"/>
              </a:rPr>
              <a:t>1917 par un célèbre producteur de films burlesques </a:t>
            </a:r>
            <a:r>
              <a:rPr lang="fr-FR" sz="1800" dirty="0" smtClean="0">
                <a:latin typeface="+mj-lt"/>
              </a:rPr>
              <a:t>Joseph </a:t>
            </a:r>
            <a:r>
              <a:rPr lang="fr-FR" sz="1800" dirty="0" err="1" smtClean="0">
                <a:latin typeface="+mj-lt"/>
              </a:rPr>
              <a:t>Schenk</a:t>
            </a:r>
            <a:r>
              <a:rPr lang="fr-FR" sz="1800" dirty="0" smtClean="0">
                <a:latin typeface="+mj-lt"/>
              </a:rPr>
              <a:t>, </a:t>
            </a:r>
            <a:r>
              <a:rPr lang="fr-FR" sz="1800" dirty="0" smtClean="0">
                <a:latin typeface="+mj-lt"/>
              </a:rPr>
              <a:t> il va réaliser de nombreux courts-métrages. </a:t>
            </a:r>
            <a:endParaRPr lang="fr-FR" sz="1800" dirty="0" smtClean="0">
              <a:latin typeface="+mj-lt"/>
            </a:endParaRPr>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Buster Keaton : </a:t>
            </a:r>
            <a:r>
              <a:rPr lang="fr-FR" sz="3700" b="1" dirty="0" smtClean="0">
                <a:solidFill>
                  <a:schemeClr val="tx1"/>
                </a:solidFill>
              </a:rPr>
              <a:t>du music-hall au cinéma</a:t>
            </a:r>
            <a:endParaRPr lang="fr-FR" sz="3700" b="1" dirty="0">
              <a:latin typeface="Calibri" pitchFamily="34" charset="0"/>
              <a:cs typeface="Calibri" pitchFamily="34"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571472" y="1285860"/>
            <a:ext cx="8012927" cy="450059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Buster Keaton : </a:t>
            </a:r>
            <a:r>
              <a:rPr lang="fr-FR" sz="3700" b="1" dirty="0" smtClean="0">
                <a:solidFill>
                  <a:schemeClr val="tx1"/>
                </a:solidFill>
              </a:rPr>
              <a:t>du music-hall au cinéma</a:t>
            </a:r>
            <a:endParaRPr lang="fr-FR" sz="3700"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000108"/>
            <a:ext cx="8572560" cy="5429288"/>
          </a:xfrm>
        </p:spPr>
        <p:txBody>
          <a:bodyPr>
            <a:noAutofit/>
          </a:bodyPr>
          <a:lstStyle/>
          <a:p>
            <a:pPr lvl="0" algn="just">
              <a:buClr>
                <a:srgbClr val="D34817"/>
              </a:buClr>
            </a:pPr>
            <a:r>
              <a:rPr lang="fr-FR" sz="1800" b="1" dirty="0" smtClean="0">
                <a:latin typeface="+mj-lt"/>
              </a:rPr>
              <a:t>Entre 1923 et 1928, Keaton va signer dix longs métrages avec sa compagnie, et presque autant de </a:t>
            </a:r>
            <a:r>
              <a:rPr lang="fr-FR" sz="1800" b="1" dirty="0" smtClean="0">
                <a:latin typeface="+mj-lt"/>
              </a:rPr>
              <a:t>chefs-d'œuvre</a:t>
            </a:r>
            <a:r>
              <a:rPr lang="fr-FR" sz="1800" dirty="0" smtClean="0">
                <a:latin typeface="+mj-lt"/>
              </a:rPr>
              <a:t>, </a:t>
            </a:r>
            <a:r>
              <a:rPr lang="fr-FR" sz="1800" dirty="0" smtClean="0">
                <a:latin typeface="+mj-lt"/>
              </a:rPr>
              <a:t>parmi lesquels </a:t>
            </a:r>
            <a:r>
              <a:rPr lang="fr-FR" sz="1800" i="1" dirty="0" smtClean="0">
                <a:latin typeface="+mj-lt"/>
              </a:rPr>
              <a:t>Le Mécano de La Générale en 1926. </a:t>
            </a:r>
            <a:endParaRPr lang="fr-FR" sz="1800" i="1" dirty="0" smtClean="0">
              <a:latin typeface="+mj-lt"/>
            </a:endParaRPr>
          </a:p>
          <a:p>
            <a:pPr lvl="0" algn="just">
              <a:buClr>
                <a:srgbClr val="D34817"/>
              </a:buClr>
            </a:pPr>
            <a:r>
              <a:rPr lang="fr-FR" sz="1800" dirty="0" smtClean="0">
                <a:latin typeface="+mj-lt"/>
              </a:rPr>
              <a:t>Pour l'aider dans son travail, Keaton peut compter sur la complicité d'une </a:t>
            </a:r>
            <a:r>
              <a:rPr lang="fr-FR" sz="1800" b="1" dirty="0" smtClean="0">
                <a:latin typeface="+mj-lt"/>
              </a:rPr>
              <a:t>équipe réduite</a:t>
            </a:r>
            <a:r>
              <a:rPr lang="fr-FR" sz="1800" dirty="0" smtClean="0">
                <a:latin typeface="+mj-lt"/>
              </a:rPr>
              <a:t> : le producteur </a:t>
            </a:r>
            <a:r>
              <a:rPr lang="fr-FR" sz="1800" dirty="0" err="1" smtClean="0">
                <a:latin typeface="+mj-lt"/>
              </a:rPr>
              <a:t>Schenk</a:t>
            </a:r>
            <a:r>
              <a:rPr lang="fr-FR" sz="1800" dirty="0" smtClean="0">
                <a:latin typeface="+mj-lt"/>
              </a:rPr>
              <a:t>, Eddie </a:t>
            </a:r>
            <a:r>
              <a:rPr lang="fr-FR" sz="1800" dirty="0" err="1" smtClean="0">
                <a:latin typeface="+mj-lt"/>
              </a:rPr>
              <a:t>Cline</a:t>
            </a:r>
            <a:r>
              <a:rPr lang="fr-FR" sz="1800" dirty="0" smtClean="0">
                <a:latin typeface="+mj-lt"/>
              </a:rPr>
              <a:t> et Clyde </a:t>
            </a:r>
            <a:r>
              <a:rPr lang="fr-FR" sz="1800" dirty="0" err="1" smtClean="0">
                <a:latin typeface="+mj-lt"/>
              </a:rPr>
              <a:t>Bruckman</a:t>
            </a:r>
            <a:r>
              <a:rPr lang="fr-FR" sz="1800" dirty="0" smtClean="0">
                <a:latin typeface="+mj-lt"/>
              </a:rPr>
              <a:t> qui le seconderont à la réalisation. Keaton est également connu pour aborder son travail de manière collective, faisant participer toute son équipe (du producteur jusqu'au balayeur, comme il aime à le préciser) aux séances de travail sur le scénario</a:t>
            </a:r>
            <a:r>
              <a:rPr lang="fr-FR" sz="1800" dirty="0" smtClean="0">
                <a:latin typeface="+mj-lt"/>
              </a:rPr>
              <a:t>.</a:t>
            </a:r>
          </a:p>
          <a:p>
            <a:pPr algn="just">
              <a:buClr>
                <a:srgbClr val="D34817"/>
              </a:buClr>
            </a:pPr>
            <a:r>
              <a:rPr lang="fr-FR" sz="1800" i="1" dirty="0" smtClean="0">
                <a:latin typeface="+mj-lt"/>
              </a:rPr>
              <a:t>Le Mécano de La Général</a:t>
            </a:r>
            <a:r>
              <a:rPr lang="fr-FR" sz="1800" dirty="0" smtClean="0">
                <a:latin typeface="+mj-lt"/>
              </a:rPr>
              <a:t>e sort en 1926, soit un an avant </a:t>
            </a:r>
            <a:r>
              <a:rPr lang="fr-FR" sz="1800" i="1" dirty="0" smtClean="0">
                <a:latin typeface="+mj-lt"/>
              </a:rPr>
              <a:t>Le Chanteur de jazz </a:t>
            </a:r>
            <a:r>
              <a:rPr lang="fr-FR" sz="1800" dirty="0" smtClean="0">
                <a:latin typeface="+mj-lt"/>
              </a:rPr>
              <a:t>d'Alan </a:t>
            </a:r>
            <a:r>
              <a:rPr lang="fr-FR" sz="1800" dirty="0" err="1" smtClean="0">
                <a:latin typeface="+mj-lt"/>
              </a:rPr>
              <a:t>Crosland</a:t>
            </a:r>
            <a:r>
              <a:rPr lang="fr-FR" sz="1800" dirty="0" smtClean="0">
                <a:latin typeface="+mj-lt"/>
              </a:rPr>
              <a:t>, le </a:t>
            </a:r>
            <a:r>
              <a:rPr lang="fr-FR" sz="1800" b="1" dirty="0" smtClean="0">
                <a:latin typeface="+mj-lt"/>
              </a:rPr>
              <a:t>premier film </a:t>
            </a:r>
            <a:r>
              <a:rPr lang="fr-FR" sz="1800" b="1" dirty="0" smtClean="0">
                <a:latin typeface="+mj-lt"/>
              </a:rPr>
              <a:t>parlant </a:t>
            </a:r>
            <a:r>
              <a:rPr lang="fr-FR" sz="1800" dirty="0" smtClean="0">
                <a:latin typeface="+mj-lt"/>
              </a:rPr>
              <a:t>commercial. Cette révolution cinématographique sera un coup de massue pour de nombreux acteurs du muet </a:t>
            </a:r>
            <a:r>
              <a:rPr lang="fr-FR" sz="1800" dirty="0" smtClean="0">
                <a:latin typeface="+mj-lt"/>
              </a:rPr>
              <a:t>et </a:t>
            </a:r>
            <a:r>
              <a:rPr lang="fr-FR" sz="1800" dirty="0" smtClean="0">
                <a:latin typeface="+mj-lt"/>
              </a:rPr>
              <a:t>particulièrement du burlesque, cet art si </a:t>
            </a:r>
            <a:r>
              <a:rPr lang="fr-FR" sz="1800" dirty="0" smtClean="0">
                <a:latin typeface="+mj-lt"/>
              </a:rPr>
              <a:t>corporel</a:t>
            </a:r>
            <a:r>
              <a:rPr lang="fr-FR" sz="1800" dirty="0" smtClean="0">
                <a:latin typeface="+mj-lt"/>
              </a:rPr>
              <a:t>. </a:t>
            </a:r>
            <a:endParaRPr lang="fr-FR" sz="1800" dirty="0" smtClean="0">
              <a:latin typeface="+mj-lt"/>
            </a:endParaRPr>
          </a:p>
          <a:p>
            <a:pPr algn="just">
              <a:buClr>
                <a:srgbClr val="D34817"/>
              </a:buClr>
            </a:pPr>
            <a:r>
              <a:rPr lang="fr-FR" sz="1800" dirty="0" smtClean="0">
                <a:latin typeface="+mj-lt"/>
              </a:rPr>
              <a:t>Keaton, qui a passé sa vie à s'exprimer par l'image et le corps, peinera lui aussi à s'emparer de ce nouvel outil. Chaplin parviendra à y résister un temps (et même à s'en moquer dans </a:t>
            </a:r>
            <a:r>
              <a:rPr lang="fr-FR" sz="1800" i="1" dirty="0" smtClean="0">
                <a:latin typeface="+mj-lt"/>
              </a:rPr>
              <a:t>Les Lumières de la ville </a:t>
            </a:r>
            <a:r>
              <a:rPr lang="fr-FR" sz="1800" dirty="0" smtClean="0">
                <a:latin typeface="+mj-lt"/>
              </a:rPr>
              <a:t>en 1931) puis </a:t>
            </a:r>
            <a:r>
              <a:rPr lang="fr-FR" sz="1800" dirty="0" smtClean="0">
                <a:latin typeface="+mj-lt"/>
              </a:rPr>
              <a:t>s'adaptera </a:t>
            </a:r>
            <a:r>
              <a:rPr lang="fr-FR" sz="1800" dirty="0" smtClean="0">
                <a:latin typeface="+mj-lt"/>
              </a:rPr>
              <a:t>à ce changement. Un film mythique raconte ce </a:t>
            </a:r>
            <a:r>
              <a:rPr lang="fr-FR" sz="1800" b="1" dirty="0" smtClean="0">
                <a:latin typeface="+mj-lt"/>
              </a:rPr>
              <a:t>moment de bascule du débarquement du parlant</a:t>
            </a:r>
            <a:r>
              <a:rPr lang="fr-FR" sz="1800" dirty="0" smtClean="0">
                <a:latin typeface="+mj-lt"/>
              </a:rPr>
              <a:t> : </a:t>
            </a:r>
            <a:r>
              <a:rPr lang="fr-FR" sz="1800" i="1" dirty="0" smtClean="0">
                <a:latin typeface="+mj-lt"/>
              </a:rPr>
              <a:t>Chantons sous la pluie</a:t>
            </a:r>
            <a:r>
              <a:rPr lang="fr-FR" sz="1800" dirty="0" smtClean="0">
                <a:latin typeface="+mj-lt"/>
              </a:rPr>
              <a:t>, 1953, de Stanley Donen et Gene Kelly (dont une séquence célèbre montre la leçon de diction que doivent prendre les comédiens). Un film plus récent, </a:t>
            </a:r>
            <a:r>
              <a:rPr lang="fr-FR" sz="1800" i="1" dirty="0" smtClean="0">
                <a:latin typeface="+mj-lt"/>
              </a:rPr>
              <a:t>The </a:t>
            </a:r>
            <a:r>
              <a:rPr lang="fr-FR" sz="1800" i="1" dirty="0" err="1" smtClean="0">
                <a:latin typeface="+mj-lt"/>
              </a:rPr>
              <a:t>Artist</a:t>
            </a:r>
            <a:r>
              <a:rPr lang="fr-FR" sz="1800" i="1" dirty="0" smtClean="0">
                <a:latin typeface="+mj-lt"/>
              </a:rPr>
              <a:t> </a:t>
            </a:r>
            <a:r>
              <a:rPr lang="fr-FR" sz="1800" dirty="0" smtClean="0">
                <a:latin typeface="+mj-lt"/>
              </a:rPr>
              <a:t>de Michel </a:t>
            </a:r>
            <a:r>
              <a:rPr lang="fr-FR" sz="1800" dirty="0" err="1" smtClean="0">
                <a:latin typeface="+mj-lt"/>
              </a:rPr>
              <a:t>Hazanavicius</a:t>
            </a:r>
            <a:r>
              <a:rPr lang="fr-FR" sz="1800" dirty="0" smtClean="0">
                <a:latin typeface="+mj-lt"/>
              </a:rPr>
              <a:t> (2011), évoque lui aussi </a:t>
            </a:r>
            <a:r>
              <a:rPr lang="fr-FR" sz="1800" b="1" dirty="0" smtClean="0">
                <a:latin typeface="+mj-lt"/>
              </a:rPr>
              <a:t>les difficultés d'adaptation d'une star du muet en 1927. </a:t>
            </a:r>
          </a:p>
          <a:p>
            <a:pPr algn="just">
              <a:buClr>
                <a:srgbClr val="D34817"/>
              </a:buClr>
            </a:pPr>
            <a:endParaRPr lang="fr-FR" sz="1800" dirty="0" smtClean="0">
              <a:latin typeface="+mj-lt"/>
            </a:endParaRPr>
          </a:p>
          <a:p>
            <a:pPr lvl="0" algn="just">
              <a:buClr>
                <a:srgbClr val="D34817"/>
              </a:buClr>
            </a:pPr>
            <a:endParaRPr lang="fr-FR" sz="1800" dirty="0" smtClean="0">
              <a:solidFill>
                <a:prstClr val="black"/>
              </a:solidFill>
              <a:latin typeface="+mj-lt"/>
            </a:endParaRPr>
          </a:p>
          <a:p>
            <a:pPr lvl="0" algn="just">
              <a:buClr>
                <a:srgbClr val="D34817"/>
              </a:buClr>
            </a:pPr>
            <a:endParaRPr lang="fr-FR" sz="1800" dirty="0" smtClean="0"/>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 </a:t>
            </a:r>
            <a:r>
              <a:rPr lang="fr-FR" sz="3700" b="1" dirty="0" smtClean="0">
                <a:solidFill>
                  <a:schemeClr val="tx1"/>
                </a:solidFill>
              </a:rPr>
              <a:t>Keaton </a:t>
            </a:r>
            <a:r>
              <a:rPr lang="fr-FR" sz="3700" b="1" dirty="0" smtClean="0">
                <a:solidFill>
                  <a:schemeClr val="tx1"/>
                </a:solidFill>
              </a:rPr>
              <a:t>: le déclin</a:t>
            </a:r>
            <a:endParaRPr lang="fr-FR" sz="3700" b="1" dirty="0">
              <a:latin typeface="Calibri" pitchFamily="34" charset="0"/>
              <a:cs typeface="Calibri" pitchFamily="34" charset="0"/>
            </a:endParaRPr>
          </a:p>
        </p:txBody>
      </p:sp>
      <p:pic>
        <p:nvPicPr>
          <p:cNvPr id="3074" name="Picture 2"/>
          <p:cNvPicPr>
            <a:picLocks noGrp="1" noChangeAspect="1" noChangeArrowheads="1"/>
          </p:cNvPicPr>
          <p:nvPr>
            <p:ph sz="quarter" idx="1"/>
          </p:nvPr>
        </p:nvPicPr>
        <p:blipFill>
          <a:blip r:embed="rId2"/>
          <a:srcRect/>
          <a:stretch>
            <a:fillRect/>
          </a:stretch>
        </p:blipFill>
        <p:spPr bwMode="auto">
          <a:xfrm>
            <a:off x="1500165" y="1214422"/>
            <a:ext cx="6326257" cy="495029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 </a:t>
            </a:r>
            <a:r>
              <a:rPr lang="fr-FR" sz="3700" b="1" dirty="0" smtClean="0">
                <a:solidFill>
                  <a:schemeClr val="tx1"/>
                </a:solidFill>
              </a:rPr>
              <a:t>Keaton </a:t>
            </a:r>
            <a:r>
              <a:rPr lang="fr-FR" sz="3700" b="1" dirty="0" smtClean="0">
                <a:solidFill>
                  <a:schemeClr val="tx1"/>
                </a:solidFill>
              </a:rPr>
              <a:t>: le déclin</a:t>
            </a:r>
            <a:endParaRPr lang="fr-FR" sz="3700" b="1" dirty="0">
              <a:latin typeface="Calibri" pitchFamily="34" charset="0"/>
              <a:cs typeface="Calibri" pitchFamily="34" charset="0"/>
            </a:endParaRPr>
          </a:p>
        </p:txBody>
      </p:sp>
      <p:sp>
        <p:nvSpPr>
          <p:cNvPr id="6" name="Espace réservé du contenu 5"/>
          <p:cNvSpPr>
            <a:spLocks noGrp="1"/>
          </p:cNvSpPr>
          <p:nvPr>
            <p:ph sz="quarter" idx="1"/>
          </p:nvPr>
        </p:nvSpPr>
        <p:spPr>
          <a:xfrm>
            <a:off x="214282" y="1142984"/>
            <a:ext cx="8572560" cy="5286412"/>
          </a:xfrm>
        </p:spPr>
        <p:txBody>
          <a:bodyPr>
            <a:noAutofit/>
          </a:bodyPr>
          <a:lstStyle/>
          <a:p>
            <a:pPr algn="just"/>
            <a:r>
              <a:rPr lang="fr-FR" sz="1800" b="1" i="1" dirty="0" smtClean="0">
                <a:latin typeface="+mj-lt"/>
              </a:rPr>
              <a:t>Le Mécano de La Générale </a:t>
            </a:r>
            <a:r>
              <a:rPr lang="fr-FR" sz="1800" b="1" dirty="0" smtClean="0">
                <a:latin typeface="+mj-lt"/>
              </a:rPr>
              <a:t>est un échec financier</a:t>
            </a:r>
            <a:r>
              <a:rPr lang="fr-FR" sz="1800" dirty="0" smtClean="0">
                <a:latin typeface="+mj-lt"/>
              </a:rPr>
              <a:t>, aux États-Unis comme en France. On reproche à Keaton – seul avec sa locomotive – son narcissisme, et la longueur, si ce n'est le simplisme, de ce voyage aller-retour. Et puis l'association de la comédie à ce conflit douloureux ne passe pas non plus. Soixante ans après, la blessure est encore trop vive. </a:t>
            </a:r>
            <a:r>
              <a:rPr lang="fr-FR" sz="1800" i="1" dirty="0" smtClean="0">
                <a:latin typeface="+mj-lt"/>
              </a:rPr>
              <a:t>Le Mécano de La Générale </a:t>
            </a:r>
            <a:r>
              <a:rPr lang="fr-FR" sz="1800" dirty="0" smtClean="0">
                <a:latin typeface="+mj-lt"/>
              </a:rPr>
              <a:t>ne tient qu'une semaine à l'affiche au lieu de trois ou plus pour ses autres films</a:t>
            </a:r>
            <a:r>
              <a:rPr lang="fr-FR" sz="1800" dirty="0" smtClean="0">
                <a:latin typeface="+mj-lt"/>
              </a:rPr>
              <a:t>.</a:t>
            </a:r>
          </a:p>
          <a:p>
            <a:pPr algn="just"/>
            <a:r>
              <a:rPr lang="fr-FR" sz="1800" dirty="0" smtClean="0">
                <a:latin typeface="+mj-lt"/>
              </a:rPr>
              <a:t>Cette </a:t>
            </a:r>
            <a:r>
              <a:rPr lang="fr-FR" sz="1800" dirty="0" smtClean="0">
                <a:latin typeface="+mj-lt"/>
              </a:rPr>
              <a:t>nouvelle donne technologique s'ajoute à une autre catastrophe pour Keaton, la </a:t>
            </a:r>
            <a:r>
              <a:rPr lang="fr-FR" sz="1800" b="1" dirty="0" smtClean="0">
                <a:latin typeface="+mj-lt"/>
              </a:rPr>
              <a:t>signature en 1928 d'un contrat avec le grand studio MGM</a:t>
            </a:r>
            <a:r>
              <a:rPr lang="fr-FR" sz="1800" dirty="0" smtClean="0">
                <a:latin typeface="+mj-lt"/>
              </a:rPr>
              <a:t>. Il </a:t>
            </a:r>
            <a:r>
              <a:rPr lang="fr-FR" sz="1800" b="1" dirty="0" smtClean="0">
                <a:latin typeface="+mj-lt"/>
              </a:rPr>
              <a:t>perd alors sa liberté de </a:t>
            </a:r>
            <a:r>
              <a:rPr lang="fr-FR" sz="1800" b="1" dirty="0" smtClean="0">
                <a:latin typeface="+mj-lt"/>
              </a:rPr>
              <a:t>création </a:t>
            </a:r>
            <a:r>
              <a:rPr lang="fr-FR" sz="1800" dirty="0" smtClean="0">
                <a:latin typeface="+mj-lt"/>
              </a:rPr>
              <a:t>et ses précieux collaborateurs.</a:t>
            </a:r>
          </a:p>
          <a:p>
            <a:pPr algn="just"/>
            <a:r>
              <a:rPr lang="fr-FR" sz="1800" dirty="0" smtClean="0">
                <a:latin typeface="+mj-lt"/>
              </a:rPr>
              <a:t>Buster Keaton ne peut plus exprimer sa fantaisie et son génie. En quelques années, Hollywood fait de lui un </a:t>
            </a:r>
            <a:r>
              <a:rPr lang="fr-FR" sz="1800" b="1" dirty="0" smtClean="0">
                <a:latin typeface="+mj-lt"/>
              </a:rPr>
              <a:t>réalisateur </a:t>
            </a:r>
            <a:r>
              <a:rPr lang="fr-FR" sz="1800" b="1" dirty="0" smtClean="0">
                <a:latin typeface="+mj-lt"/>
              </a:rPr>
              <a:t>dépassé </a:t>
            </a:r>
            <a:r>
              <a:rPr lang="fr-FR" sz="1800" b="1" dirty="0" smtClean="0">
                <a:latin typeface="+mj-lt"/>
              </a:rPr>
              <a:t>et le mène à la ruine. </a:t>
            </a:r>
            <a:r>
              <a:rPr lang="fr-FR" sz="1800" dirty="0" smtClean="0">
                <a:latin typeface="+mj-lt"/>
              </a:rPr>
              <a:t>Son épouse demande le divorce et fait changer le nom de ses fils</a:t>
            </a:r>
            <a:r>
              <a:rPr lang="fr-FR" sz="1800" dirty="0" smtClean="0">
                <a:latin typeface="+mj-lt"/>
              </a:rPr>
              <a:t>. Keaton sombre dans l’alcoolisme. </a:t>
            </a:r>
          </a:p>
          <a:p>
            <a:pPr algn="just"/>
            <a:r>
              <a:rPr lang="fr-FR" sz="1800" dirty="0" smtClean="0">
                <a:latin typeface="+mj-lt"/>
              </a:rPr>
              <a:t>Il apparaît dans quelques </a:t>
            </a:r>
            <a:r>
              <a:rPr lang="fr-FR" sz="1800" b="1" dirty="0" smtClean="0">
                <a:latin typeface="+mj-lt"/>
              </a:rPr>
              <a:t>seconds rôles </a:t>
            </a:r>
            <a:r>
              <a:rPr lang="fr-FR" sz="1800" dirty="0" smtClean="0">
                <a:latin typeface="+mj-lt"/>
              </a:rPr>
              <a:t>: </a:t>
            </a:r>
            <a:r>
              <a:rPr lang="fr-FR" sz="1800" i="1" dirty="0" smtClean="0">
                <a:latin typeface="+mj-lt"/>
              </a:rPr>
              <a:t>Sunset boulevard </a:t>
            </a:r>
            <a:r>
              <a:rPr lang="fr-FR" sz="1800" dirty="0" smtClean="0">
                <a:latin typeface="+mj-lt"/>
              </a:rPr>
              <a:t>de B. Wilder en 1950 ou en 1952 dans </a:t>
            </a:r>
            <a:r>
              <a:rPr lang="fr-FR" sz="1800" i="1" dirty="0" smtClean="0">
                <a:latin typeface="+mj-lt"/>
              </a:rPr>
              <a:t>Les feux de la rampe</a:t>
            </a:r>
            <a:r>
              <a:rPr lang="fr-FR" sz="1800" dirty="0" smtClean="0">
                <a:latin typeface="+mj-lt"/>
              </a:rPr>
              <a:t>, Chaplin dit s’être inspiré de son personnage de vieux clown pour écrire cette scène mythique ou les deux génies se rencontrent. </a:t>
            </a:r>
            <a:endParaRPr lang="fr-FR" sz="1800" dirty="0" smtClean="0">
              <a:latin typeface="+mj-lt"/>
            </a:endParaRPr>
          </a:p>
          <a:p>
            <a:endParaRPr lang="fr-FR" sz="1800" dirty="0" smtClean="0"/>
          </a:p>
          <a:p>
            <a:pPr algn="just"/>
            <a:endParaRPr lang="fr-FR" sz="18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728"/>
            <a:ext cx="8391306" cy="642942"/>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800" b="1" dirty="0" smtClean="0">
                <a:solidFill>
                  <a:schemeClr val="tx1"/>
                </a:solidFill>
              </a:rPr>
              <a:t> </a:t>
            </a:r>
            <a:r>
              <a:rPr lang="fr-FR" sz="3700" b="1" dirty="0" smtClean="0">
                <a:solidFill>
                  <a:schemeClr val="tx1"/>
                </a:solidFill>
              </a:rPr>
              <a:t>Buster Keaton : </a:t>
            </a:r>
            <a:r>
              <a:rPr lang="fr-FR" sz="3700" b="1" dirty="0" smtClean="0">
                <a:solidFill>
                  <a:schemeClr val="tx1"/>
                </a:solidFill>
              </a:rPr>
              <a:t>la réhabilitation</a:t>
            </a:r>
            <a:endParaRPr lang="fr-FR" sz="3700" b="1" dirty="0">
              <a:latin typeface="Calibri" pitchFamily="34" charset="0"/>
              <a:cs typeface="Calibri" pitchFamily="34" charset="0"/>
            </a:endParaRPr>
          </a:p>
        </p:txBody>
      </p:sp>
      <p:pic>
        <p:nvPicPr>
          <p:cNvPr id="8" name="Picture 3"/>
          <p:cNvPicPr>
            <a:picLocks noGrp="1" noChangeAspect="1" noChangeArrowheads="1"/>
          </p:cNvPicPr>
          <p:nvPr>
            <p:ph sz="quarter" idx="1"/>
          </p:nvPr>
        </p:nvPicPr>
        <p:blipFill>
          <a:blip r:embed="rId2" cstate="print"/>
          <a:srcRect/>
          <a:stretch>
            <a:fillRect/>
          </a:stretch>
        </p:blipFill>
        <p:spPr bwMode="auto">
          <a:xfrm>
            <a:off x="2714612" y="1214422"/>
            <a:ext cx="4198825" cy="525345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12971</TotalTime>
  <Words>2441</Words>
  <Application>Microsoft Office PowerPoint</Application>
  <PresentationFormat>Affichage à l'écran (4:3)</PresentationFormat>
  <Paragraphs>164</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Capitaux</vt:lpstr>
      <vt:lpstr>  </vt:lpstr>
      <vt:lpstr>        Sommaire de la formation</vt:lpstr>
      <vt:lpstr>  Buster Keaton : cinéaste né sur les planches</vt:lpstr>
      <vt:lpstr>   Buster Keaton : cinéaste né sur les planches</vt:lpstr>
      <vt:lpstr>   Buster Keaton : du music-hall au cinéma</vt:lpstr>
      <vt:lpstr>   Buster Keaton : du music-hall au cinéma</vt:lpstr>
      <vt:lpstr>   B. Keaton : le déclin</vt:lpstr>
      <vt:lpstr>   B. Keaton : le déclin</vt:lpstr>
      <vt:lpstr>   Buster Keaton : la réhabilitation</vt:lpstr>
      <vt:lpstr>   Buster Keaton : la réhabilitation</vt:lpstr>
      <vt:lpstr>   L’art du gag </vt:lpstr>
      <vt:lpstr>  Le contexte historique</vt:lpstr>
      <vt:lpstr>  Le contexte historique</vt:lpstr>
      <vt:lpstr>  Le contexte historique</vt:lpstr>
      <vt:lpstr>  Avant la projection : les affiches</vt:lpstr>
      <vt:lpstr>  Les affiches</vt:lpstr>
      <vt:lpstr>  Les affiches</vt:lpstr>
      <vt:lpstr>  Les affiches</vt:lpstr>
      <vt:lpstr>  La bande-annonce</vt:lpstr>
      <vt:lpstr> Au retour de la projection : mener un atelier du regard</vt:lpstr>
      <vt:lpstr>  Le cinéma burlesque</vt:lpstr>
      <vt:lpstr>  Le burlesque chez Keaton</vt:lpstr>
      <vt:lpstr>   Le burlesque chez Keaton</vt:lpstr>
      <vt:lpstr>   « L’homme qui ne sourit jamais »</vt:lpstr>
      <vt:lpstr>   « L’homme qui ne sourit jamais »</vt:lpstr>
      <vt:lpstr>  Buster : le roi des cascades</vt:lpstr>
      <vt:lpstr>  Buster : le roi des cascades</vt:lpstr>
      <vt:lpstr>  Buster : le roi des cascades</vt:lpstr>
      <vt:lpstr>  Analyse de séquence </vt:lpstr>
      <vt:lpstr>  Analyse de séquence : le vol de La Générale</vt:lpstr>
      <vt:lpstr>  Analyse de séquence : le vol de La Générale</vt:lpstr>
      <vt:lpstr>  Analyse de séquence : le vol de La Générale</vt:lpstr>
      <vt:lpstr> La musique du film</vt:lpstr>
      <vt:lpstr> Prolongements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Collège au Cinéma</dc:title>
  <cp:lastModifiedBy>anna renoud</cp:lastModifiedBy>
  <cp:revision>464</cp:revision>
  <dcterms:modified xsi:type="dcterms:W3CDTF">2021-10-21T21:16:16Z</dcterms:modified>
</cp:coreProperties>
</file>